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Lexend SemiBold"/>
      <p:regular r:id="rId54"/>
      <p:bold r:id="rId55"/>
    </p:embeddedFont>
    <p:embeddedFont>
      <p:font typeface="Proxima Nova"/>
      <p:regular r:id="rId56"/>
      <p:bold r:id="rId57"/>
      <p:italic r:id="rId58"/>
      <p:boldItalic r:id="rId59"/>
    </p:embeddedFont>
    <p:embeddedFont>
      <p:font typeface="Roboto"/>
      <p:regular r:id="rId60"/>
      <p:bold r:id="rId61"/>
      <p:italic r:id="rId62"/>
      <p:boldItalic r:id="rId63"/>
    </p:embeddedFont>
    <p:embeddedFont>
      <p:font typeface="Lexend Medium"/>
      <p:regular r:id="rId64"/>
      <p:bold r:id="rId65"/>
    </p:embeddedFont>
    <p:embeddedFont>
      <p:font typeface="Lexend"/>
      <p:regular r:id="rId66"/>
      <p:bold r:id="rId67"/>
    </p:embeddedFont>
    <p:embeddedFont>
      <p:font typeface="Roboto Mono"/>
      <p:regular r:id="rId68"/>
      <p:bold r:id="rId69"/>
      <p:italic r:id="rId70"/>
      <p:boldItalic r:id="rId71"/>
    </p:embeddedFont>
    <p:embeddedFont>
      <p:font typeface="Alfa Slab One"/>
      <p:regular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3" roundtripDataSignature="AMtx7mjHw8oqRazoeyCy7L6mmh9TnO/4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font" Target="fonts/AlfaSlabOne-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LexendMedium-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Lexend-regular.fntdata"/><Relationship Id="rId21" Type="http://schemas.openxmlformats.org/officeDocument/2006/relationships/slide" Target="slides/slide16.xml"/><Relationship Id="rId65" Type="http://schemas.openxmlformats.org/officeDocument/2006/relationships/font" Target="fonts/LexendMedium-bold.fntdata"/><Relationship Id="rId24" Type="http://schemas.openxmlformats.org/officeDocument/2006/relationships/slide" Target="slides/slide19.xml"/><Relationship Id="rId68" Type="http://schemas.openxmlformats.org/officeDocument/2006/relationships/font" Target="fonts/RobotoMono-regular.fntdata"/><Relationship Id="rId23" Type="http://schemas.openxmlformats.org/officeDocument/2006/relationships/slide" Target="slides/slide18.xml"/><Relationship Id="rId67" Type="http://schemas.openxmlformats.org/officeDocument/2006/relationships/font" Target="fonts/Lexend-bold.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exendSemiBold-bold.fntdata"/><Relationship Id="rId10" Type="http://schemas.openxmlformats.org/officeDocument/2006/relationships/slide" Target="slides/slide5.xml"/><Relationship Id="rId54" Type="http://schemas.openxmlformats.org/officeDocument/2006/relationships/font" Target="fonts/LexendSemiBold-regular.fntdata"/><Relationship Id="rId13" Type="http://schemas.openxmlformats.org/officeDocument/2006/relationships/slide" Target="slides/slide8.xml"/><Relationship Id="rId57" Type="http://schemas.openxmlformats.org/officeDocument/2006/relationships/font" Target="fonts/ProximaNova-bold.fntdata"/><Relationship Id="rId12" Type="http://schemas.openxmlformats.org/officeDocument/2006/relationships/slide" Target="slides/slide7.xml"/><Relationship Id="rId56" Type="http://schemas.openxmlformats.org/officeDocument/2006/relationships/font" Target="fonts/ProximaNova-regular.fntdata"/><Relationship Id="rId15" Type="http://schemas.openxmlformats.org/officeDocument/2006/relationships/slide" Target="slides/slide10.xml"/><Relationship Id="rId59" Type="http://schemas.openxmlformats.org/officeDocument/2006/relationships/font" Target="fonts/ProximaNova-boldItalic.fntdata"/><Relationship Id="rId14" Type="http://schemas.openxmlformats.org/officeDocument/2006/relationships/slide" Target="slides/slide9.xml"/><Relationship Id="rId58" Type="http://schemas.openxmlformats.org/officeDocument/2006/relationships/font" Target="fonts/ProximaNova-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b5fefa296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2b5fefa29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92551414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d92551414e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52382f4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3352382f4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52382f45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3352382f458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52382f45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352382f458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92551414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d92551414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948dc6f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d948dc6f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d948dc6f7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d948dc6f79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948dc6f7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d948dc6f79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d948dc6f7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d948dc6f79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d948dc6f7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d948dc6f79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62c6073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b62c6073e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d948dc6f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d948dc6f79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d948dc6f79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d948dc6f79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d94da30a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d94da30a4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37788a2e4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337788a2e4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d94da30a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d94da30a4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37788a2e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337788a2e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37f8309f0a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337f8309f0a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373c1d92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3373c1d921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37788a2e4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337788a2e4d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37788a2e4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37788a2e4d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4298223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442982234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MX"/>
              <a:t>el adolecente promedio de 30 años que sigue este canal, aprendera como realizar un juego con python y pygame, el cual el resultado sera esto, pero antes deberias saber python, obviamente cuando hablamos de python no hablamos de la anaconda sino del lenguaje de programacion, aca en el video en tu derecha aparecera una pestaña con los videos de python para que aprendas del lenguaje, te recomiendo ver la mayoria de videos de forma rapida, en 3 horas terminas de ver todos los videos.</a:t>
            </a:r>
            <a:endParaRPr/>
          </a:p>
          <a:p>
            <a:pPr indent="0" lvl="0" marL="0" rtl="0" algn="l">
              <a:lnSpc>
                <a:spcPct val="100000"/>
              </a:lnSpc>
              <a:spcBef>
                <a:spcPts val="0"/>
              </a:spcBef>
              <a:spcAft>
                <a:spcPts val="0"/>
              </a:spcAft>
              <a:buSzPts val="1100"/>
              <a:buNone/>
            </a:pPr>
            <a:r>
              <a:rPr lang="es-MX"/>
              <a:t>2-Vamos a empezar a instalar la libreria pygame, pero Yuscu que signfica libreria, bueno signfica un lugar donde ponemos los libros, bueno , no , enrealidad es algo parecido </a:t>
            </a:r>
            <a:r>
              <a:rPr lang="es-MX">
                <a:solidFill>
                  <a:schemeClr val="dk1"/>
                </a:solidFill>
              </a:rPr>
              <a:t>n Python, una </a:t>
            </a:r>
            <a:r>
              <a:rPr b="1" lang="es-MX">
                <a:solidFill>
                  <a:schemeClr val="dk1"/>
                </a:solidFill>
              </a:rPr>
              <a:t>librería</a:t>
            </a:r>
            <a:r>
              <a:rPr lang="es-MX">
                <a:solidFill>
                  <a:schemeClr val="dk1"/>
                </a:solidFill>
              </a:rPr>
              <a:t> (o </a:t>
            </a:r>
            <a:r>
              <a:rPr b="1" lang="es-MX">
                <a:solidFill>
                  <a:schemeClr val="dk1"/>
                </a:solidFill>
              </a:rPr>
              <a:t>biblioteca</a:t>
            </a:r>
            <a:r>
              <a:rPr lang="es-MX">
                <a:solidFill>
                  <a:schemeClr val="dk1"/>
                </a:solidFill>
              </a:rPr>
              <a:t>) es un conjunto de módulos o paquetes que contienen código reutilizable (funciones, clases, constantes, etc.) que puedes importar y utilizar en tus propios programas.  Y PORQUE NOS EXPLICAS ESTO? porque vas a isntalar la libreria pygame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37788a2e4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337788a2e4d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37788a2e4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337788a2e4d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37f8309f0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337f8309f0a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37f8309f0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337f8309f0a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37f8309f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337f8309f0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37f8309f0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337f8309f0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37f8309f0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337f8309f0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37f8309f0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337f8309f0a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37f8309f0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337f8309f0a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37f8309f0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337f8309f0a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64810ec4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3164810ec4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37f8309f0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337f8309f0a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37f8309f0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337f8309f0a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337f8309f0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337f8309f0a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37f8309f0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337f8309f0a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37f8309f0a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g337f8309f0a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37f8309f0a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337f8309f0a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7f8309f0a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g337f8309f0a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37f8309f0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337f8309f0a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37f8309f0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g337f8309f0a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9065226f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2d9065226f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92551414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d92551414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92551414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d92551414e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92551414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d92551414e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d92551414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d92551414e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g2b5fefa2960_0_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b5fefa2960_0_110"/>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7" name="Google Shape;47;g2b5fefa2960_0_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b5fefa2960_0_113"/>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50" name="Google Shape;50;g2b5fefa2960_0_113"/>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g2b5fefa2960_0_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52" name="Shape 52"/>
        <p:cNvGrpSpPr/>
        <p:nvPr/>
      </p:nvGrpSpPr>
      <p:grpSpPr>
        <a:xfrm>
          <a:off x="0" y="0"/>
          <a:ext cx="0" cy="0"/>
          <a:chOff x="0" y="0"/>
          <a:chExt cx="0" cy="0"/>
        </a:xfrm>
      </p:grpSpPr>
      <p:sp>
        <p:nvSpPr>
          <p:cNvPr id="53" name="Google Shape;53;g2b5fefa2960_0_119"/>
          <p:cNvSpPr/>
          <p:nvPr/>
        </p:nvSpPr>
        <p:spPr>
          <a:xfrm>
            <a:off x="-48750" y="3640639"/>
            <a:ext cx="9241500" cy="1516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2b5fefa2960_0_119"/>
          <p:cNvSpPr/>
          <p:nvPr/>
        </p:nvSpPr>
        <p:spPr>
          <a:xfrm>
            <a:off x="-48750" y="-13939"/>
            <a:ext cx="9241500" cy="36939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2b5fefa2960_0_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pic>
        <p:nvPicPr>
          <p:cNvPr id="56" name="Google Shape;56;g2b5fefa2960_0_119"/>
          <p:cNvPicPr preferRelativeResize="0"/>
          <p:nvPr/>
        </p:nvPicPr>
        <p:blipFill rotWithShape="1">
          <a:blip r:embed="rId2">
            <a:alphaModFix/>
          </a:blip>
          <a:srcRect b="10159" l="0" r="0" t="0"/>
          <a:stretch/>
        </p:blipFill>
        <p:spPr>
          <a:xfrm>
            <a:off x="525775" y="996625"/>
            <a:ext cx="1740076" cy="1712998"/>
          </a:xfrm>
          <a:prstGeom prst="rect">
            <a:avLst/>
          </a:prstGeom>
          <a:noFill/>
          <a:ln>
            <a:noFill/>
          </a:ln>
        </p:spPr>
      </p:pic>
      <p:sp>
        <p:nvSpPr>
          <p:cNvPr id="57" name="Google Shape;57;g2b5fefa2960_0_119"/>
          <p:cNvSpPr txBox="1"/>
          <p:nvPr>
            <p:ph type="ctrTitle"/>
          </p:nvPr>
        </p:nvSpPr>
        <p:spPr>
          <a:xfrm>
            <a:off x="2467225" y="1443625"/>
            <a:ext cx="6468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C4587"/>
              </a:buClr>
              <a:buSzPts val="6000"/>
              <a:buNone/>
              <a:defRPr sz="6000">
                <a:solidFill>
                  <a:srgbClr val="1C4587"/>
                </a:solidFill>
              </a:defRPr>
            </a:lvl1pPr>
            <a:lvl2pPr lvl="1" algn="l">
              <a:lnSpc>
                <a:spcPct val="100000"/>
              </a:lnSpc>
              <a:spcBef>
                <a:spcPts val="0"/>
              </a:spcBef>
              <a:spcAft>
                <a:spcPts val="0"/>
              </a:spcAft>
              <a:buClr>
                <a:srgbClr val="1C4587"/>
              </a:buClr>
              <a:buSzPts val="6000"/>
              <a:buNone/>
              <a:defRPr sz="6000">
                <a:solidFill>
                  <a:srgbClr val="1C4587"/>
                </a:solidFill>
              </a:defRPr>
            </a:lvl2pPr>
            <a:lvl3pPr lvl="2" algn="l">
              <a:lnSpc>
                <a:spcPct val="100000"/>
              </a:lnSpc>
              <a:spcBef>
                <a:spcPts val="0"/>
              </a:spcBef>
              <a:spcAft>
                <a:spcPts val="0"/>
              </a:spcAft>
              <a:buClr>
                <a:srgbClr val="1C4587"/>
              </a:buClr>
              <a:buSzPts val="6000"/>
              <a:buNone/>
              <a:defRPr sz="6000">
                <a:solidFill>
                  <a:srgbClr val="1C4587"/>
                </a:solidFill>
              </a:defRPr>
            </a:lvl3pPr>
            <a:lvl4pPr lvl="3" algn="l">
              <a:lnSpc>
                <a:spcPct val="100000"/>
              </a:lnSpc>
              <a:spcBef>
                <a:spcPts val="0"/>
              </a:spcBef>
              <a:spcAft>
                <a:spcPts val="0"/>
              </a:spcAft>
              <a:buClr>
                <a:srgbClr val="1C4587"/>
              </a:buClr>
              <a:buSzPts val="6000"/>
              <a:buNone/>
              <a:defRPr sz="6000">
                <a:solidFill>
                  <a:srgbClr val="1C4587"/>
                </a:solidFill>
              </a:defRPr>
            </a:lvl4pPr>
            <a:lvl5pPr lvl="4" algn="l">
              <a:lnSpc>
                <a:spcPct val="100000"/>
              </a:lnSpc>
              <a:spcBef>
                <a:spcPts val="0"/>
              </a:spcBef>
              <a:spcAft>
                <a:spcPts val="0"/>
              </a:spcAft>
              <a:buClr>
                <a:srgbClr val="1C4587"/>
              </a:buClr>
              <a:buSzPts val="6000"/>
              <a:buNone/>
              <a:defRPr sz="6000">
                <a:solidFill>
                  <a:srgbClr val="1C4587"/>
                </a:solidFill>
              </a:defRPr>
            </a:lvl5pPr>
            <a:lvl6pPr lvl="5" algn="l">
              <a:lnSpc>
                <a:spcPct val="100000"/>
              </a:lnSpc>
              <a:spcBef>
                <a:spcPts val="0"/>
              </a:spcBef>
              <a:spcAft>
                <a:spcPts val="0"/>
              </a:spcAft>
              <a:buClr>
                <a:srgbClr val="1C4587"/>
              </a:buClr>
              <a:buSzPts val="6000"/>
              <a:buNone/>
              <a:defRPr sz="6000">
                <a:solidFill>
                  <a:srgbClr val="1C4587"/>
                </a:solidFill>
              </a:defRPr>
            </a:lvl6pPr>
            <a:lvl7pPr lvl="6" algn="l">
              <a:lnSpc>
                <a:spcPct val="100000"/>
              </a:lnSpc>
              <a:spcBef>
                <a:spcPts val="0"/>
              </a:spcBef>
              <a:spcAft>
                <a:spcPts val="0"/>
              </a:spcAft>
              <a:buClr>
                <a:srgbClr val="1C4587"/>
              </a:buClr>
              <a:buSzPts val="6000"/>
              <a:buNone/>
              <a:defRPr sz="6000">
                <a:solidFill>
                  <a:srgbClr val="1C4587"/>
                </a:solidFill>
              </a:defRPr>
            </a:lvl7pPr>
            <a:lvl8pPr lvl="7" algn="l">
              <a:lnSpc>
                <a:spcPct val="100000"/>
              </a:lnSpc>
              <a:spcBef>
                <a:spcPts val="0"/>
              </a:spcBef>
              <a:spcAft>
                <a:spcPts val="0"/>
              </a:spcAft>
              <a:buClr>
                <a:srgbClr val="1C4587"/>
              </a:buClr>
              <a:buSzPts val="6000"/>
              <a:buNone/>
              <a:defRPr sz="6000">
                <a:solidFill>
                  <a:srgbClr val="1C4587"/>
                </a:solidFill>
              </a:defRPr>
            </a:lvl8pPr>
            <a:lvl9pPr lvl="8" algn="l">
              <a:lnSpc>
                <a:spcPct val="100000"/>
              </a:lnSpc>
              <a:spcBef>
                <a:spcPts val="0"/>
              </a:spcBef>
              <a:spcAft>
                <a:spcPts val="0"/>
              </a:spcAft>
              <a:buClr>
                <a:srgbClr val="1C4587"/>
              </a:buClr>
              <a:buSzPts val="6000"/>
              <a:buNone/>
              <a:defRPr sz="6000">
                <a:solidFill>
                  <a:srgbClr val="1C4587"/>
                </a:solidFill>
              </a:defRPr>
            </a:lvl9pPr>
          </a:lstStyle>
          <a:p/>
        </p:txBody>
      </p:sp>
      <p:sp>
        <p:nvSpPr>
          <p:cNvPr id="58" name="Google Shape;58;g2b5fefa2960_0_119"/>
          <p:cNvSpPr txBox="1"/>
          <p:nvPr/>
        </p:nvSpPr>
        <p:spPr>
          <a:xfrm>
            <a:off x="2467225" y="996625"/>
            <a:ext cx="2736300" cy="599400"/>
          </a:xfrm>
          <a:prstGeom prst="rect">
            <a:avLst/>
          </a:prstGeom>
          <a:noFill/>
          <a:ln>
            <a:noFill/>
          </a:ln>
          <a:effectLst>
            <a:outerShdw rotWithShape="0" algn="bl" dir="2280000" dist="28575">
              <a:srgbClr val="7F6000">
                <a:alpha val="48235"/>
              </a:srgbClr>
            </a:outerShdw>
          </a:effectLst>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D966"/>
                </a:solidFill>
                <a:latin typeface="Lexend"/>
                <a:ea typeface="Lexend"/>
                <a:cs typeface="Lexend"/>
                <a:sym typeface="Lexend"/>
              </a:rPr>
              <a:t>PYTHON</a:t>
            </a:r>
            <a:endParaRPr b="1" i="0" sz="4000" u="none" cap="none" strike="noStrike">
              <a:solidFill>
                <a:srgbClr val="FFD966"/>
              </a:solidFill>
              <a:latin typeface="Lexend"/>
              <a:ea typeface="Lexend"/>
              <a:cs typeface="Lexend"/>
              <a:sym typeface="Lexend"/>
            </a:endParaRPr>
          </a:p>
        </p:txBody>
      </p:sp>
      <p:sp>
        <p:nvSpPr>
          <p:cNvPr id="59" name="Google Shape;59;g2b5fefa2960_0_119"/>
          <p:cNvSpPr txBox="1"/>
          <p:nvPr/>
        </p:nvSpPr>
        <p:spPr>
          <a:xfrm>
            <a:off x="1975800" y="4000500"/>
            <a:ext cx="5192400" cy="864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b="0" i="0" lang="es-MX" sz="1900" u="none" cap="none" strike="noStrike">
                <a:solidFill>
                  <a:srgbClr val="434343"/>
                </a:solidFill>
                <a:latin typeface="Lexend SemiBold"/>
                <a:ea typeface="Lexend SemiBold"/>
                <a:cs typeface="Lexend SemiBold"/>
                <a:sym typeface="Lexend SemiBold"/>
              </a:rPr>
              <a:t>Yuseff Mejia - Nicolas Zulaica</a:t>
            </a:r>
            <a:br>
              <a:rPr b="0" i="0" lang="es-MX" sz="1900" u="none" cap="none" strike="noStrike">
                <a:solidFill>
                  <a:srgbClr val="666666"/>
                </a:solidFill>
                <a:latin typeface="Lexend Medium"/>
                <a:ea typeface="Lexend Medium"/>
                <a:cs typeface="Lexend Medium"/>
                <a:sym typeface="Lexend Medium"/>
              </a:rPr>
            </a:br>
            <a:r>
              <a:rPr b="0" i="0" lang="es-MX" sz="1900" u="none" cap="none" strike="noStrike">
                <a:solidFill>
                  <a:srgbClr val="666666"/>
                </a:solidFill>
                <a:latin typeface="Lexend"/>
                <a:ea typeface="Lexend"/>
                <a:cs typeface="Lexend"/>
                <a:sym typeface="Lexend"/>
              </a:rPr>
              <a:t>Agosto 2023</a:t>
            </a:r>
            <a:endParaRPr b="0" i="0" sz="1900" u="none" cap="none" strike="noStrike">
              <a:solidFill>
                <a:srgbClr val="666666"/>
              </a:solidFill>
              <a:latin typeface="Lexend"/>
              <a:ea typeface="Lexend"/>
              <a:cs typeface="Lexend"/>
              <a:sym typeface="Lexen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cxnSp>
        <p:nvCxnSpPr>
          <p:cNvPr id="12" name="Google Shape;12;g2b5fefa2960_0_76"/>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3" name="Google Shape;13;g2b5fefa2960_0_76"/>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4" name="Google Shape;14;g2b5fefa2960_0_76"/>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 name="Google Shape;15;g2b5fefa2960_0_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sp>
        <p:nvSpPr>
          <p:cNvPr id="17" name="Google Shape;17;g2b5fefa2960_0_81"/>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18" name="Google Shape;18;g2b5fefa2960_0_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2b5fefa2960_0_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g2b5fefa2960_0_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g2b5fefa2960_0_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g2b5fefa2960_0_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 name="Google Shape;25;g2b5fefa2960_0_8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g2b5fefa2960_0_8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g2b5fefa2960_0_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g2b5fefa2960_0_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0" name="Google Shape;30;g2b5fefa2960_0_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g2b5fefa2960_0_96"/>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g2b5fefa2960_0_96"/>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g2b5fefa2960_0_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g2b5fefa2960_0_100"/>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7" name="Google Shape;37;g2b5fefa2960_0_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g2b5fefa2960_0_103"/>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g2b5fefa2960_0_10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g2b5fefa2960_0_103"/>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2" name="Google Shape;42;g2b5fefa2960_0_103"/>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3" name="Google Shape;43;g2b5fefa2960_0_10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g2b5fefa2960_0_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g2b5fefa2960_0_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7" name="Google Shape;7;g2b5fefa2960_0_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8" name="Google Shape;8;g2b5fefa2960_0_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gif"/><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gif"/><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github.com/yussefomar/pygame/blob/main/monoV1.py" TargetMode="Externa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github.com/yussefomar/pygame/blob/main/monoV1.py"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gif"/><Relationship Id="rId4" Type="http://schemas.openxmlformats.org/officeDocument/2006/relationships/image" Target="../media/image2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github.com/yussefomar/pygame/blob/main/monoV2.py" TargetMode="Externa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github.com/yussefomar/pygame/blob/main/monoV2.py" TargetMode="Externa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gif"/><Relationship Id="rId4" Type="http://schemas.openxmlformats.org/officeDocument/2006/relationships/image" Target="../media/image2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github.com/yussefomar/pygame/blob/main/monoV3.py" TargetMode="Externa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github.com/yussefomar/pygame/blob/main/monoV3.py" TargetMode="External"/><Relationship Id="rId4" Type="http://schemas.openxmlformats.org/officeDocument/2006/relationships/image" Target="../media/image23.png"/><Relationship Id="rId5"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www.youtube.com/watch?v=KBJWs-l7F3g"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github.com/yussefomar/pygame/blob/main/monoV3.py"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jpg"/><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jpg"/><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jpg"/><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github.com/yussefomar/pygame/blob/main/monoV3.py" TargetMode="External"/><Relationship Id="rId4"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github.com/yussefomar/pygame/blob/main/monoV3.py" TargetMode="External"/><Relationship Id="rId4"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github.com/yussefomar/pygame/blob/main/monoV3.py" TargetMode="External"/><Relationship Id="rId4" Type="http://schemas.openxmlformats.org/officeDocument/2006/relationships/hyperlink" Target="https://github.com/yussefomar/pygame/blob/main/monoV4.p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github.com/yussefomar/pygame/blob/main/monoV4.py" TargetMode="External"/><Relationship Id="rId4" Type="http://schemas.openxmlformats.org/officeDocument/2006/relationships/hyperlink" Target="https://github.com/yussefomar/pygame/blob/main/monoV5.p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6.gif"/><Relationship Id="rId4" Type="http://schemas.openxmlformats.org/officeDocument/2006/relationships/image" Target="../media/image3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6.gif"/><Relationship Id="rId4" Type="http://schemas.openxmlformats.org/officeDocument/2006/relationships/image" Target="../media/image35.jpg"/><Relationship Id="rId5" Type="http://schemas.openxmlformats.org/officeDocument/2006/relationships/hyperlink" Target="https://github.com/yussefomar/pygame/blob/main/monoV6.p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6.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6.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github.com/yussefomar/pygame/blob/main/monoV3.py" TargetMode="External"/><Relationship Id="rId4"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2b5fefa2960_0_0"/>
          <p:cNvSpPr/>
          <p:nvPr/>
        </p:nvSpPr>
        <p:spPr>
          <a:xfrm>
            <a:off x="-18975" y="0"/>
            <a:ext cx="9162900" cy="3788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5" name="Google Shape;65;g2b5fefa2960_0_0"/>
          <p:cNvSpPr txBox="1"/>
          <p:nvPr>
            <p:ph idx="4294967295" type="ctrTitle"/>
          </p:nvPr>
        </p:nvSpPr>
        <p:spPr>
          <a:xfrm>
            <a:off x="2467225" y="1443625"/>
            <a:ext cx="6468900" cy="20526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chemeClr val="accent3"/>
              </a:buClr>
              <a:buSzPct val="120000"/>
              <a:buFont typeface="Alfa Slab One"/>
              <a:buNone/>
            </a:pPr>
            <a:r>
              <a:rPr lang="es-MX" sz="5000">
                <a:solidFill>
                  <a:srgbClr val="325895"/>
                </a:solidFill>
              </a:rPr>
              <a:t>Creando la parte</a:t>
            </a:r>
            <a:endParaRPr sz="5000">
              <a:solidFill>
                <a:srgbClr val="325895"/>
              </a:solidFill>
            </a:endParaRPr>
          </a:p>
          <a:p>
            <a:pPr indent="0" lvl="0" marL="0" marR="0" rtl="0" algn="l">
              <a:lnSpc>
                <a:spcPct val="100000"/>
              </a:lnSpc>
              <a:spcBef>
                <a:spcPts val="0"/>
              </a:spcBef>
              <a:spcAft>
                <a:spcPts val="0"/>
              </a:spcAft>
              <a:buClr>
                <a:schemeClr val="accent3"/>
              </a:buClr>
              <a:buSzPct val="120000"/>
              <a:buFont typeface="Alfa Slab One"/>
              <a:buNone/>
            </a:pPr>
            <a:r>
              <a:rPr lang="es-MX" sz="5000">
                <a:solidFill>
                  <a:srgbClr val="325895"/>
                </a:solidFill>
              </a:rPr>
              <a:t>gráfica</a:t>
            </a:r>
            <a:r>
              <a:rPr lang="es-MX" sz="5000">
                <a:solidFill>
                  <a:srgbClr val="325895"/>
                </a:solidFill>
              </a:rPr>
              <a:t> de un videojuego</a:t>
            </a:r>
            <a:endParaRPr sz="5000">
              <a:solidFill>
                <a:srgbClr val="325895"/>
              </a:solidFill>
            </a:endParaRPr>
          </a:p>
        </p:txBody>
      </p:sp>
      <p:sp>
        <p:nvSpPr>
          <p:cNvPr id="66" name="Google Shape;66;g2b5fefa2960_0_0"/>
          <p:cNvSpPr txBox="1"/>
          <p:nvPr/>
        </p:nvSpPr>
        <p:spPr>
          <a:xfrm>
            <a:off x="2632850" y="1067000"/>
            <a:ext cx="3457200" cy="5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lang="es-MX" sz="1900">
                <a:solidFill>
                  <a:srgbClr val="07A4FB"/>
                </a:solidFill>
                <a:latin typeface="Proxima Nova"/>
                <a:ea typeface="Proxima Nova"/>
                <a:cs typeface="Proxima Nova"/>
                <a:sym typeface="Proxima Nova"/>
              </a:rPr>
              <a:t>Pygame</a:t>
            </a:r>
            <a:endParaRPr b="1" i="0" sz="1900" u="none" cap="none" strike="noStrike">
              <a:solidFill>
                <a:srgbClr val="07A4FB"/>
              </a:solidFill>
              <a:latin typeface="Proxima Nova"/>
              <a:ea typeface="Proxima Nova"/>
              <a:cs typeface="Proxima Nova"/>
              <a:sym typeface="Proxima Nova"/>
            </a:endParaRPr>
          </a:p>
        </p:txBody>
      </p:sp>
      <p:sp>
        <p:nvSpPr>
          <p:cNvPr id="67" name="Google Shape;67;g2b5fefa2960_0_0"/>
          <p:cNvSpPr txBox="1"/>
          <p:nvPr/>
        </p:nvSpPr>
        <p:spPr>
          <a:xfrm>
            <a:off x="2615850" y="4062525"/>
            <a:ext cx="39123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s-MX" sz="2100" u="none" cap="none" strike="noStrike">
                <a:solidFill>
                  <a:schemeClr val="dk2"/>
                </a:solidFill>
                <a:latin typeface="Proxima Nova"/>
                <a:ea typeface="Proxima Nova"/>
                <a:cs typeface="Proxima Nova"/>
                <a:sym typeface="Proxima Nova"/>
              </a:rPr>
              <a:t>Yussef Mejia </a:t>
            </a:r>
            <a:endParaRPr b="1" i="0" sz="2100" u="none" cap="none" strike="noStrike">
              <a:solidFill>
                <a:schemeClr val="dk2"/>
              </a:solidFill>
              <a:latin typeface="Proxima Nova"/>
              <a:ea typeface="Proxima Nova"/>
              <a:cs typeface="Proxima Nova"/>
              <a:sym typeface="Proxima Nova"/>
            </a:endParaRPr>
          </a:p>
        </p:txBody>
      </p:sp>
      <p:sp>
        <p:nvSpPr>
          <p:cNvPr id="68" name="Google Shape;68;g2b5fefa2960_0_0"/>
          <p:cNvSpPr txBox="1"/>
          <p:nvPr/>
        </p:nvSpPr>
        <p:spPr>
          <a:xfrm>
            <a:off x="2541200" y="4599150"/>
            <a:ext cx="3912300" cy="34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MX" sz="1900" u="none" cap="none" strike="noStrike">
                <a:solidFill>
                  <a:schemeClr val="dk2"/>
                </a:solidFill>
                <a:latin typeface="Proxima Nova"/>
                <a:ea typeface="Proxima Nova"/>
                <a:cs typeface="Proxima Nova"/>
                <a:sym typeface="Proxima Nova"/>
              </a:rPr>
              <a:t>Noviembre 202</a:t>
            </a:r>
            <a:r>
              <a:rPr lang="es-MX" sz="1900">
                <a:solidFill>
                  <a:schemeClr val="dk2"/>
                </a:solidFill>
                <a:latin typeface="Proxima Nova"/>
                <a:ea typeface="Proxima Nova"/>
                <a:cs typeface="Proxima Nova"/>
                <a:sym typeface="Proxima Nova"/>
              </a:rPr>
              <a:t>5</a:t>
            </a:r>
            <a:r>
              <a:rPr b="0" i="0" lang="es-MX" sz="1900" u="none" cap="none" strike="noStrike">
                <a:solidFill>
                  <a:schemeClr val="dk2"/>
                </a:solidFill>
                <a:latin typeface="Proxima Nova"/>
                <a:ea typeface="Proxima Nova"/>
                <a:cs typeface="Proxima Nova"/>
                <a:sym typeface="Proxima Nova"/>
              </a:rPr>
              <a:t> </a:t>
            </a:r>
            <a:endParaRPr b="0" i="0" sz="1900" u="none" cap="none" strike="noStrike">
              <a:solidFill>
                <a:schemeClr val="dk2"/>
              </a:solidFill>
              <a:latin typeface="Proxima Nova"/>
              <a:ea typeface="Proxima Nova"/>
              <a:cs typeface="Proxima Nova"/>
              <a:sym typeface="Proxima Nova"/>
            </a:endParaRPr>
          </a:p>
        </p:txBody>
      </p:sp>
      <p:pic>
        <p:nvPicPr>
          <p:cNvPr id="69" name="Google Shape;69;g2b5fefa2960_0_0"/>
          <p:cNvPicPr preferRelativeResize="0"/>
          <p:nvPr/>
        </p:nvPicPr>
        <p:blipFill>
          <a:blip r:embed="rId3">
            <a:alphaModFix/>
          </a:blip>
          <a:stretch>
            <a:fillRect/>
          </a:stretch>
        </p:blipFill>
        <p:spPr>
          <a:xfrm>
            <a:off x="6179550" y="84825"/>
            <a:ext cx="2964451" cy="151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d92551414e_0_122"/>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201" name="Google Shape;201;g2d92551414e_0_122"/>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02" name="Google Shape;202;g2d92551414e_0_122"/>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03" name="Google Shape;203;g2d92551414e_0_122"/>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04" name="Google Shape;204;g2d92551414e_0_122"/>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05" name="Google Shape;205;g2d92551414e_0_122"/>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206" name="Google Shape;206;g2d92551414e_0_122"/>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207" name="Google Shape;207;g2d92551414e_0_122"/>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Creando una ventana en Pygame</a:t>
            </a:r>
            <a:endParaRPr b="0" i="0" sz="2000" u="none" cap="none" strike="noStrike">
              <a:solidFill>
                <a:srgbClr val="000000"/>
              </a:solidFill>
              <a:latin typeface="Arial"/>
              <a:ea typeface="Arial"/>
              <a:cs typeface="Arial"/>
              <a:sym typeface="Arial"/>
            </a:endParaRPr>
          </a:p>
        </p:txBody>
      </p:sp>
      <p:sp>
        <p:nvSpPr>
          <p:cNvPr id="208" name="Google Shape;208;g2d92551414e_0_122"/>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Código básico para una ventana:</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209" name="Google Shape;209;g2d92551414e_0_122"/>
          <p:cNvSpPr txBox="1"/>
          <p:nvPr/>
        </p:nvSpPr>
        <p:spPr>
          <a:xfrm>
            <a:off x="261675" y="1403825"/>
            <a:ext cx="3868200" cy="29184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None/>
            </a:pPr>
            <a:r>
              <a:rPr lang="es-MX" sz="1200">
                <a:solidFill>
                  <a:srgbClr val="0D0D0D"/>
                </a:solidFill>
              </a:rPr>
              <a:t>import pygame</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ancho=800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alto=600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color_blanco=(255,255,255)</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color_negro=(0,0,0)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pygame.init()</a:t>
            </a:r>
            <a:endParaRPr sz="1200">
              <a:solidFill>
                <a:srgbClr val="0D0D0D"/>
              </a:solidFill>
            </a:endParaRPr>
          </a:p>
          <a:p>
            <a:pPr indent="-228600" lvl="0" marL="457200" rtl="0" algn="l">
              <a:lnSpc>
                <a:spcPct val="115000"/>
              </a:lnSpc>
              <a:spcBef>
                <a:spcPts val="0"/>
              </a:spcBef>
              <a:spcAft>
                <a:spcPts val="0"/>
              </a:spcAft>
              <a:buNone/>
            </a:pPr>
            <a:r>
              <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 Creamos una superficie </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ventana = pygame.display.set_mode((ancho,alto))</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print(ventana)</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ventana.fill(color_blanco)</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 </a:t>
            </a:r>
            <a:endParaRPr sz="1200">
              <a:solidFill>
                <a:srgbClr val="0D0D0D"/>
              </a:solidFill>
            </a:endParaRPr>
          </a:p>
          <a:p>
            <a:pPr indent="-228600" lvl="0" marL="457200" rtl="0" algn="l">
              <a:lnSpc>
                <a:spcPct val="115000"/>
              </a:lnSpc>
              <a:spcBef>
                <a:spcPts val="0"/>
              </a:spcBef>
              <a:spcAft>
                <a:spcPts val="0"/>
              </a:spcAft>
              <a:buNone/>
            </a:pPr>
            <a:r>
              <a:t/>
            </a:r>
            <a:endParaRPr sz="1200">
              <a:solidFill>
                <a:srgbClr val="0D0D0D"/>
              </a:solidFill>
            </a:endParaRPr>
          </a:p>
        </p:txBody>
      </p:sp>
      <p:pic>
        <p:nvPicPr>
          <p:cNvPr id="210" name="Google Shape;210;g2d92551414e_0_122"/>
          <p:cNvPicPr preferRelativeResize="0"/>
          <p:nvPr/>
        </p:nvPicPr>
        <p:blipFill>
          <a:blip r:embed="rId3">
            <a:alphaModFix/>
          </a:blip>
          <a:stretch>
            <a:fillRect/>
          </a:stretch>
        </p:blipFill>
        <p:spPr>
          <a:xfrm>
            <a:off x="4449438" y="792325"/>
            <a:ext cx="1438275" cy="3695700"/>
          </a:xfrm>
          <a:prstGeom prst="rect">
            <a:avLst/>
          </a:prstGeom>
          <a:noFill/>
          <a:ln>
            <a:noFill/>
          </a:ln>
        </p:spPr>
      </p:pic>
      <p:sp>
        <p:nvSpPr>
          <p:cNvPr id="211" name="Google Shape;211;g2d92551414e_0_122"/>
          <p:cNvSpPr txBox="1"/>
          <p:nvPr/>
        </p:nvSpPr>
        <p:spPr>
          <a:xfrm rot="-473219">
            <a:off x="5736233" y="1304411"/>
            <a:ext cx="4829484" cy="5233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al ejecutar el código se pinta de </a:t>
            </a:r>
            <a:endParaRPr b="1" sz="1100">
              <a:solidFill>
                <a:srgbClr val="0D0D0D"/>
              </a:solidFill>
              <a:latin typeface="Proxima Nova"/>
              <a:ea typeface="Proxima Nova"/>
              <a:cs typeface="Proxima Nova"/>
              <a:sym typeface="Proxima Nova"/>
            </a:endParaRPr>
          </a:p>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color blanco la ventana?no</a:t>
            </a:r>
            <a:endParaRPr b="1" sz="1100">
              <a:solidFill>
                <a:srgbClr val="0D0D0D"/>
              </a:solidFill>
              <a:latin typeface="Proxima Nova"/>
              <a:ea typeface="Proxima Nova"/>
              <a:cs typeface="Proxima Nova"/>
              <a:sym typeface="Proxima Nova"/>
            </a:endParaRPr>
          </a:p>
        </p:txBody>
      </p:sp>
      <p:pic>
        <p:nvPicPr>
          <p:cNvPr id="212" name="Google Shape;212;g2d92551414e_0_122"/>
          <p:cNvPicPr preferRelativeResize="0"/>
          <p:nvPr/>
        </p:nvPicPr>
        <p:blipFill>
          <a:blip r:embed="rId4">
            <a:alphaModFix/>
          </a:blip>
          <a:stretch>
            <a:fillRect/>
          </a:stretch>
        </p:blipFill>
        <p:spPr>
          <a:xfrm>
            <a:off x="4865998" y="915800"/>
            <a:ext cx="1328434" cy="133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3352382f458_0_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218" name="Google Shape;218;g3352382f458_0_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19" name="Google Shape;219;g3352382f458_0_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20" name="Google Shape;220;g3352382f458_0_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21" name="Google Shape;221;g3352382f458_0_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22" name="Google Shape;222;g3352382f458_0_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223" name="Google Shape;223;g3352382f458_0_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224" name="Google Shape;224;g3352382f458_0_0"/>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Creando una ventana en Pygame</a:t>
            </a:r>
            <a:endParaRPr b="0" i="0" sz="2000" u="none" cap="none" strike="noStrike">
              <a:solidFill>
                <a:srgbClr val="000000"/>
              </a:solidFill>
              <a:latin typeface="Arial"/>
              <a:ea typeface="Arial"/>
              <a:cs typeface="Arial"/>
              <a:sym typeface="Arial"/>
            </a:endParaRPr>
          </a:p>
        </p:txBody>
      </p:sp>
      <p:sp>
        <p:nvSpPr>
          <p:cNvPr id="225" name="Google Shape;225;g3352382f458_0_0"/>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Código básico para una ventana:</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226" name="Google Shape;226;g3352382f458_0_0"/>
          <p:cNvSpPr txBox="1"/>
          <p:nvPr/>
        </p:nvSpPr>
        <p:spPr>
          <a:xfrm>
            <a:off x="261675" y="1403825"/>
            <a:ext cx="3868200" cy="29184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None/>
            </a:pPr>
            <a:r>
              <a:rPr lang="es-MX" sz="1200">
                <a:solidFill>
                  <a:srgbClr val="0D0D0D"/>
                </a:solidFill>
              </a:rPr>
              <a:t>import pygame</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ancho=800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alto=600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color_blanco=(255,255,255)</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color_negro=(0,0,0)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pygame.init()</a:t>
            </a:r>
            <a:endParaRPr sz="1200">
              <a:solidFill>
                <a:srgbClr val="0D0D0D"/>
              </a:solidFill>
            </a:endParaRPr>
          </a:p>
          <a:p>
            <a:pPr indent="-228600" lvl="0" marL="457200" rtl="0" algn="l">
              <a:lnSpc>
                <a:spcPct val="115000"/>
              </a:lnSpc>
              <a:spcBef>
                <a:spcPts val="0"/>
              </a:spcBef>
              <a:spcAft>
                <a:spcPts val="0"/>
              </a:spcAft>
              <a:buNone/>
            </a:pPr>
            <a:r>
              <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 Creamos una superficie </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ventana = pygame.display.set_mode((ancho,alto))</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print(ventana)</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ventana.fill(color_blanco)</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 </a:t>
            </a:r>
            <a:endParaRPr sz="1200">
              <a:solidFill>
                <a:srgbClr val="0D0D0D"/>
              </a:solidFill>
            </a:endParaRPr>
          </a:p>
          <a:p>
            <a:pPr indent="-228600" lvl="0" marL="457200" rtl="0" algn="l">
              <a:lnSpc>
                <a:spcPct val="115000"/>
              </a:lnSpc>
              <a:spcBef>
                <a:spcPts val="0"/>
              </a:spcBef>
              <a:spcAft>
                <a:spcPts val="0"/>
              </a:spcAft>
              <a:buNone/>
            </a:pPr>
            <a:r>
              <a:t/>
            </a:r>
            <a:endParaRPr sz="1200">
              <a:solidFill>
                <a:srgbClr val="0D0D0D"/>
              </a:solidFill>
            </a:endParaRPr>
          </a:p>
        </p:txBody>
      </p:sp>
      <p:pic>
        <p:nvPicPr>
          <p:cNvPr id="227" name="Google Shape;227;g3352382f458_0_0"/>
          <p:cNvPicPr preferRelativeResize="0"/>
          <p:nvPr/>
        </p:nvPicPr>
        <p:blipFill>
          <a:blip r:embed="rId3">
            <a:alphaModFix/>
          </a:blip>
          <a:stretch>
            <a:fillRect/>
          </a:stretch>
        </p:blipFill>
        <p:spPr>
          <a:xfrm>
            <a:off x="4449438" y="792325"/>
            <a:ext cx="1438275" cy="3695700"/>
          </a:xfrm>
          <a:prstGeom prst="rect">
            <a:avLst/>
          </a:prstGeom>
          <a:noFill/>
          <a:ln>
            <a:noFill/>
          </a:ln>
        </p:spPr>
      </p:pic>
      <p:sp>
        <p:nvSpPr>
          <p:cNvPr id="228" name="Google Shape;228;g3352382f458_0_0"/>
          <p:cNvSpPr txBox="1"/>
          <p:nvPr/>
        </p:nvSpPr>
        <p:spPr>
          <a:xfrm rot="-473219">
            <a:off x="6023283" y="792511"/>
            <a:ext cx="4829484" cy="5233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al ejecutar el código se pinta de </a:t>
            </a:r>
            <a:endParaRPr b="1" sz="1100">
              <a:solidFill>
                <a:srgbClr val="0D0D0D"/>
              </a:solidFill>
              <a:latin typeface="Proxima Nova"/>
              <a:ea typeface="Proxima Nova"/>
              <a:cs typeface="Proxima Nova"/>
              <a:sym typeface="Proxima Nova"/>
            </a:endParaRPr>
          </a:p>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color blanco la ventana?no</a:t>
            </a:r>
            <a:endParaRPr b="1" sz="1100">
              <a:solidFill>
                <a:srgbClr val="0D0D0D"/>
              </a:solidFill>
              <a:latin typeface="Proxima Nova"/>
              <a:ea typeface="Proxima Nova"/>
              <a:cs typeface="Proxima Nova"/>
              <a:sym typeface="Proxima Nova"/>
            </a:endParaRPr>
          </a:p>
        </p:txBody>
      </p:sp>
      <p:pic>
        <p:nvPicPr>
          <p:cNvPr id="229" name="Google Shape;229;g3352382f458_0_0"/>
          <p:cNvPicPr preferRelativeResize="0"/>
          <p:nvPr/>
        </p:nvPicPr>
        <p:blipFill>
          <a:blip r:embed="rId4">
            <a:alphaModFix/>
          </a:blip>
          <a:stretch>
            <a:fillRect/>
          </a:stretch>
        </p:blipFill>
        <p:spPr>
          <a:xfrm>
            <a:off x="6010263" y="1674891"/>
            <a:ext cx="2828938" cy="2119975"/>
          </a:xfrm>
          <a:prstGeom prst="rect">
            <a:avLst/>
          </a:prstGeom>
          <a:noFill/>
          <a:ln>
            <a:noFill/>
          </a:ln>
        </p:spPr>
      </p:pic>
      <p:pic>
        <p:nvPicPr>
          <p:cNvPr id="230" name="Google Shape;230;g3352382f458_0_0"/>
          <p:cNvPicPr preferRelativeResize="0"/>
          <p:nvPr/>
        </p:nvPicPr>
        <p:blipFill>
          <a:blip r:embed="rId5">
            <a:alphaModFix/>
          </a:blip>
          <a:stretch>
            <a:fillRect/>
          </a:stretch>
        </p:blipFill>
        <p:spPr>
          <a:xfrm>
            <a:off x="4865998" y="915800"/>
            <a:ext cx="1328434" cy="133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352382f458_0_16"/>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236" name="Google Shape;236;g3352382f458_0_16"/>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37" name="Google Shape;237;g3352382f458_0_16"/>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38" name="Google Shape;238;g3352382f458_0_16"/>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39" name="Google Shape;239;g3352382f458_0_16"/>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40" name="Google Shape;240;g3352382f458_0_16"/>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241" name="Google Shape;241;g3352382f458_0_16"/>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242" name="Google Shape;242;g3352382f458_0_16"/>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Creando una ventana en Pygame</a:t>
            </a:r>
            <a:endParaRPr b="0" i="0" sz="2000" u="none" cap="none" strike="noStrike">
              <a:solidFill>
                <a:srgbClr val="000000"/>
              </a:solidFill>
              <a:latin typeface="Arial"/>
              <a:ea typeface="Arial"/>
              <a:cs typeface="Arial"/>
              <a:sym typeface="Arial"/>
            </a:endParaRPr>
          </a:p>
        </p:txBody>
      </p:sp>
      <p:sp>
        <p:nvSpPr>
          <p:cNvPr id="243" name="Google Shape;243;g3352382f458_0_16"/>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Código básico para una ventana:</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244" name="Google Shape;244;g3352382f458_0_16"/>
          <p:cNvSpPr txBox="1"/>
          <p:nvPr/>
        </p:nvSpPr>
        <p:spPr>
          <a:xfrm rot="-473219">
            <a:off x="5798083" y="399194"/>
            <a:ext cx="4829484" cy="69261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flip que significa en español</a:t>
            </a:r>
            <a:r>
              <a:rPr b="1" lang="es-MX" sz="1100">
                <a:solidFill>
                  <a:srgbClr val="0D0D0D"/>
                </a:solidFill>
                <a:latin typeface="Proxima Nova"/>
                <a:ea typeface="Proxima Nova"/>
                <a:cs typeface="Proxima Nova"/>
                <a:sym typeface="Proxima Nova"/>
              </a:rPr>
              <a:t>?</a:t>
            </a:r>
            <a:endParaRPr b="1" sz="1100">
              <a:solidFill>
                <a:srgbClr val="0D0D0D"/>
              </a:solidFill>
              <a:latin typeface="Proxima Nova"/>
              <a:ea typeface="Proxima Nova"/>
              <a:cs typeface="Proxima Nova"/>
              <a:sym typeface="Proxima Nova"/>
            </a:endParaRPr>
          </a:p>
          <a:p>
            <a:pPr indent="0" lvl="0" marL="0" rtl="0" algn="l">
              <a:spcBef>
                <a:spcPts val="0"/>
              </a:spcBef>
              <a:spcAft>
                <a:spcPts val="0"/>
              </a:spcAft>
              <a:buNone/>
            </a:pPr>
            <a:r>
              <a:rPr i="1" lang="es-MX" sz="1100"/>
              <a:t>Flip the page</a:t>
            </a:r>
            <a:r>
              <a:rPr lang="es-MX" sz="1100"/>
              <a:t> → Pasar la página.</a:t>
            </a:r>
            <a:endParaRPr sz="1100"/>
          </a:p>
          <a:p>
            <a:pPr indent="0" lvl="0" marL="0" rtl="0" algn="l">
              <a:spcBef>
                <a:spcPts val="0"/>
              </a:spcBef>
              <a:spcAft>
                <a:spcPts val="0"/>
              </a:spcAft>
              <a:buNone/>
            </a:pPr>
            <a:r>
              <a:rPr i="1" lang="es-MX" sz="1100"/>
              <a:t>Flip the screen</a:t>
            </a:r>
            <a:r>
              <a:rPr lang="es-MX" sz="1100"/>
              <a:t> → Voltear la pantalla.</a:t>
            </a:r>
            <a:endParaRPr sz="1100"/>
          </a:p>
        </p:txBody>
      </p:sp>
      <p:pic>
        <p:nvPicPr>
          <p:cNvPr id="245" name="Google Shape;245;g3352382f458_0_16"/>
          <p:cNvPicPr preferRelativeResize="0"/>
          <p:nvPr/>
        </p:nvPicPr>
        <p:blipFill>
          <a:blip r:embed="rId3">
            <a:alphaModFix/>
          </a:blip>
          <a:stretch>
            <a:fillRect/>
          </a:stretch>
        </p:blipFill>
        <p:spPr>
          <a:xfrm>
            <a:off x="5993848" y="1312299"/>
            <a:ext cx="2476800" cy="1856075"/>
          </a:xfrm>
          <a:prstGeom prst="rect">
            <a:avLst/>
          </a:prstGeom>
          <a:noFill/>
          <a:ln>
            <a:noFill/>
          </a:ln>
        </p:spPr>
      </p:pic>
      <p:sp>
        <p:nvSpPr>
          <p:cNvPr id="246" name="Google Shape;246;g3352382f458_0_16"/>
          <p:cNvSpPr txBox="1"/>
          <p:nvPr/>
        </p:nvSpPr>
        <p:spPr>
          <a:xfrm>
            <a:off x="624375" y="826288"/>
            <a:ext cx="4935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pygame.display.flip()</a:t>
            </a:r>
            <a:endParaRPr sz="1800" u="sng">
              <a:solidFill>
                <a:schemeClr val="dk2"/>
              </a:solidFill>
              <a:highlight>
                <a:schemeClr val="lt1"/>
              </a:highlight>
              <a:latin typeface="Proxima Nova"/>
              <a:ea typeface="Proxima Nova"/>
              <a:cs typeface="Proxima Nova"/>
              <a:sym typeface="Proxima Nova"/>
            </a:endParaRPr>
          </a:p>
        </p:txBody>
      </p:sp>
      <p:sp>
        <p:nvSpPr>
          <p:cNvPr id="247" name="Google Shape;247;g3352382f458_0_16"/>
          <p:cNvSpPr txBox="1"/>
          <p:nvPr/>
        </p:nvSpPr>
        <p:spPr>
          <a:xfrm>
            <a:off x="491925" y="1419900"/>
            <a:ext cx="4782900" cy="11505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0D0D0D"/>
              </a:buClr>
              <a:buSzPts val="1200"/>
              <a:buChar char="●"/>
            </a:pPr>
            <a:r>
              <a:rPr lang="es-MX" sz="1100"/>
              <a:t>se usa para </a:t>
            </a:r>
            <a:r>
              <a:rPr b="1" lang="es-MX" sz="1100"/>
              <a:t>actualizar toda la pantalla</a:t>
            </a:r>
            <a:r>
              <a:rPr lang="es-MX" sz="1100"/>
              <a:t> con los cambios realizados en la superficie de visualización</a:t>
            </a:r>
            <a:endParaRPr sz="1100"/>
          </a:p>
          <a:p>
            <a:pPr indent="-298450" lvl="0" marL="457200" rtl="0" algn="l">
              <a:lnSpc>
                <a:spcPct val="115000"/>
              </a:lnSpc>
              <a:spcBef>
                <a:spcPts val="0"/>
              </a:spcBef>
              <a:spcAft>
                <a:spcPts val="0"/>
              </a:spcAft>
              <a:buSzPts val="1100"/>
              <a:buChar char="●"/>
            </a:pPr>
            <a:r>
              <a:rPr lang="es-MX" sz="1100"/>
              <a:t>El proceso de </a:t>
            </a:r>
            <a:r>
              <a:rPr lang="es-MX" sz="1100">
                <a:solidFill>
                  <a:srgbClr val="188038"/>
                </a:solidFill>
                <a:latin typeface="Roboto Mono"/>
                <a:ea typeface="Roboto Mono"/>
                <a:cs typeface="Roboto Mono"/>
                <a:sym typeface="Roboto Mono"/>
              </a:rPr>
              <a:t>flip()</a:t>
            </a:r>
            <a:r>
              <a:rPr lang="es-MX" sz="1100"/>
              <a:t> en </a:t>
            </a:r>
            <a:r>
              <a:rPr b="1" lang="es-MX" sz="1100"/>
              <a:t>Pygame</a:t>
            </a:r>
            <a:r>
              <a:rPr lang="es-MX" sz="1100"/>
              <a:t> se basa en el uso de </a:t>
            </a:r>
            <a:r>
              <a:rPr b="1" lang="es-MX" sz="1100"/>
              <a:t>doble buffer</a:t>
            </a:r>
            <a:r>
              <a:rPr lang="es-MX" sz="1100"/>
              <a:t>, una técnica que mejora el rendimiento gráfico y evita el parpadeo en la pantalla. </a:t>
            </a:r>
            <a:endParaRPr sz="1100"/>
          </a:p>
        </p:txBody>
      </p:sp>
      <p:sp>
        <p:nvSpPr>
          <p:cNvPr id="248" name="Google Shape;248;g3352382f458_0_16"/>
          <p:cNvSpPr txBox="1"/>
          <p:nvPr/>
        </p:nvSpPr>
        <p:spPr>
          <a:xfrm>
            <a:off x="624375" y="2781388"/>
            <a:ext cx="4935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Buffer principal vs. Buffer secundario</a:t>
            </a:r>
            <a:endParaRPr sz="1800" u="sng">
              <a:solidFill>
                <a:schemeClr val="dk2"/>
              </a:solidFill>
              <a:highlight>
                <a:schemeClr val="lt1"/>
              </a:highlight>
              <a:latin typeface="Proxima Nova"/>
              <a:ea typeface="Proxima Nova"/>
              <a:cs typeface="Proxima Nova"/>
              <a:sym typeface="Proxima Nova"/>
            </a:endParaRPr>
          </a:p>
        </p:txBody>
      </p:sp>
      <p:sp>
        <p:nvSpPr>
          <p:cNvPr id="249" name="Google Shape;249;g3352382f458_0_16"/>
          <p:cNvSpPr txBox="1"/>
          <p:nvPr/>
        </p:nvSpPr>
        <p:spPr>
          <a:xfrm>
            <a:off x="296900" y="3365613"/>
            <a:ext cx="4782900" cy="12867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MX" sz="1100"/>
              <a:t>Pygame maneja la pantalla con dos áreas de memoria llamadas </a:t>
            </a:r>
            <a:r>
              <a:rPr b="1" lang="es-MX" sz="1100"/>
              <a:t>buffers</a:t>
            </a:r>
            <a:r>
              <a:rPr lang="es-MX" sz="1100"/>
              <a:t>:</a:t>
            </a:r>
            <a:endParaRPr sz="1100"/>
          </a:p>
          <a:p>
            <a:pPr indent="-298450" lvl="0" marL="457200" rtl="0" algn="l">
              <a:lnSpc>
                <a:spcPct val="115000"/>
              </a:lnSpc>
              <a:spcBef>
                <a:spcPts val="1200"/>
              </a:spcBef>
              <a:spcAft>
                <a:spcPts val="0"/>
              </a:spcAft>
              <a:buSzPts val="1100"/>
              <a:buChar char="●"/>
            </a:pPr>
            <a:r>
              <a:rPr b="1" lang="es-MX" sz="1100"/>
              <a:t>Front Buffer (buffer frontal,visible)</a:t>
            </a:r>
            <a:r>
              <a:rPr lang="es-MX" sz="1100"/>
              <a:t> → Es la imagen que actualmente se está mostrando en la pantalla.</a:t>
            </a:r>
            <a:endParaRPr sz="1100"/>
          </a:p>
          <a:p>
            <a:pPr indent="-298450" lvl="0" marL="457200" rtl="0" algn="l">
              <a:lnSpc>
                <a:spcPct val="115000"/>
              </a:lnSpc>
              <a:spcBef>
                <a:spcPts val="0"/>
              </a:spcBef>
              <a:spcAft>
                <a:spcPts val="0"/>
              </a:spcAft>
              <a:buSzPts val="1100"/>
              <a:buChar char="●"/>
            </a:pPr>
            <a:r>
              <a:rPr b="1" lang="es-MX" sz="1100"/>
              <a:t>Back Buffer (buffer trasero o secundario,oculto)</a:t>
            </a:r>
            <a:r>
              <a:rPr lang="es-MX" sz="1100"/>
              <a:t> → Es una memoria oculta donde se realizan los dibujos antes de mostrarlos.</a:t>
            </a:r>
            <a:endParaRPr sz="1100"/>
          </a:p>
        </p:txBody>
      </p:sp>
      <p:pic>
        <p:nvPicPr>
          <p:cNvPr id="250" name="Google Shape;250;g3352382f458_0_16"/>
          <p:cNvPicPr preferRelativeResize="0"/>
          <p:nvPr/>
        </p:nvPicPr>
        <p:blipFill rotWithShape="1">
          <a:blip r:embed="rId4">
            <a:alphaModFix/>
          </a:blip>
          <a:srcRect b="0" l="0" r="0" t="0"/>
          <a:stretch/>
        </p:blipFill>
        <p:spPr>
          <a:xfrm>
            <a:off x="5472414" y="3545770"/>
            <a:ext cx="1150488" cy="1150502"/>
          </a:xfrm>
          <a:prstGeom prst="rect">
            <a:avLst/>
          </a:prstGeom>
          <a:noFill/>
          <a:ln>
            <a:noFill/>
          </a:ln>
        </p:spPr>
      </p:pic>
      <p:pic>
        <p:nvPicPr>
          <p:cNvPr id="251" name="Google Shape;251;g3352382f458_0_16"/>
          <p:cNvPicPr preferRelativeResize="0"/>
          <p:nvPr/>
        </p:nvPicPr>
        <p:blipFill rotWithShape="1">
          <a:blip r:embed="rId4">
            <a:alphaModFix/>
          </a:blip>
          <a:srcRect b="0" l="0" r="0" t="0"/>
          <a:stretch/>
        </p:blipFill>
        <p:spPr>
          <a:xfrm>
            <a:off x="7320164" y="3545770"/>
            <a:ext cx="1150488" cy="1150502"/>
          </a:xfrm>
          <a:prstGeom prst="rect">
            <a:avLst/>
          </a:prstGeom>
          <a:noFill/>
          <a:ln>
            <a:noFill/>
          </a:ln>
        </p:spPr>
      </p:pic>
      <p:sp>
        <p:nvSpPr>
          <p:cNvPr id="252" name="Google Shape;252;g3352382f458_0_16"/>
          <p:cNvSpPr txBox="1"/>
          <p:nvPr/>
        </p:nvSpPr>
        <p:spPr>
          <a:xfrm>
            <a:off x="5026875" y="3415400"/>
            <a:ext cx="1905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s-MX" sz="800" u="sng"/>
              <a:t>Front Buffer (buffer frontal,visible)</a:t>
            </a:r>
            <a:endParaRPr sz="1100" u="sng"/>
          </a:p>
        </p:txBody>
      </p:sp>
      <p:sp>
        <p:nvSpPr>
          <p:cNvPr id="253" name="Google Shape;253;g3352382f458_0_16"/>
          <p:cNvSpPr txBox="1"/>
          <p:nvPr/>
        </p:nvSpPr>
        <p:spPr>
          <a:xfrm>
            <a:off x="7374400" y="3415400"/>
            <a:ext cx="1905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s-MX" sz="800" u="sng"/>
              <a:t>Back</a:t>
            </a:r>
            <a:r>
              <a:rPr b="1" lang="es-MX" sz="800" u="sng"/>
              <a:t> Buffer (buffer trasero,oculto)</a:t>
            </a:r>
            <a:endParaRPr sz="1100" u="sng"/>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352382f458_0_74"/>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259" name="Google Shape;259;g3352382f458_0_74"/>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60" name="Google Shape;260;g3352382f458_0_74"/>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61" name="Google Shape;261;g3352382f458_0_74"/>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62" name="Google Shape;262;g3352382f458_0_74"/>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63" name="Google Shape;263;g3352382f458_0_74"/>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264" name="Google Shape;264;g3352382f458_0_74"/>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265" name="Google Shape;265;g3352382f458_0_74"/>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Creando una ventana en Pygame</a:t>
            </a:r>
            <a:endParaRPr b="0" i="0" sz="2000" u="none" cap="none" strike="noStrike">
              <a:solidFill>
                <a:srgbClr val="000000"/>
              </a:solidFill>
              <a:latin typeface="Arial"/>
              <a:ea typeface="Arial"/>
              <a:cs typeface="Arial"/>
              <a:sym typeface="Arial"/>
            </a:endParaRPr>
          </a:p>
        </p:txBody>
      </p:sp>
      <p:sp>
        <p:nvSpPr>
          <p:cNvPr id="266" name="Google Shape;266;g3352382f458_0_74"/>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Código básico para una ventana:</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267" name="Google Shape;267;g3352382f458_0_74"/>
          <p:cNvSpPr txBox="1"/>
          <p:nvPr/>
        </p:nvSpPr>
        <p:spPr>
          <a:xfrm>
            <a:off x="624375" y="826288"/>
            <a:ext cx="4935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Cuando dibujamos en el back Buffer</a:t>
            </a:r>
            <a:endParaRPr sz="1800" u="sng">
              <a:solidFill>
                <a:schemeClr val="dk2"/>
              </a:solidFill>
              <a:highlight>
                <a:schemeClr val="lt1"/>
              </a:highlight>
              <a:latin typeface="Proxima Nova"/>
              <a:ea typeface="Proxima Nova"/>
              <a:cs typeface="Proxima Nova"/>
              <a:sym typeface="Proxima Nova"/>
            </a:endParaRPr>
          </a:p>
        </p:txBody>
      </p:sp>
      <p:sp>
        <p:nvSpPr>
          <p:cNvPr id="268" name="Google Shape;268;g3352382f458_0_74"/>
          <p:cNvSpPr txBox="1"/>
          <p:nvPr/>
        </p:nvSpPr>
        <p:spPr>
          <a:xfrm>
            <a:off x="200325" y="1343375"/>
            <a:ext cx="4782900" cy="1132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s-MX" sz="1100"/>
              <a:t>Cuando ejecutamos </a:t>
            </a:r>
            <a:r>
              <a:rPr lang="es-MX" sz="1100">
                <a:solidFill>
                  <a:srgbClr val="188038"/>
                </a:solidFill>
                <a:latin typeface="Roboto Mono"/>
                <a:ea typeface="Roboto Mono"/>
                <a:cs typeface="Roboto Mono"/>
                <a:sym typeface="Roboto Mono"/>
              </a:rPr>
              <a:t>pygame.draw.rect()</a:t>
            </a:r>
            <a:r>
              <a:rPr lang="es-MX" sz="1100"/>
              <a:t>, </a:t>
            </a:r>
            <a:r>
              <a:rPr lang="es-MX" sz="1100">
                <a:solidFill>
                  <a:srgbClr val="188038"/>
                </a:solidFill>
                <a:latin typeface="Roboto Mono"/>
                <a:ea typeface="Roboto Mono"/>
                <a:cs typeface="Roboto Mono"/>
                <a:sym typeface="Roboto Mono"/>
              </a:rPr>
              <a:t>fill()</a:t>
            </a:r>
            <a:r>
              <a:rPr lang="es-MX" sz="1100"/>
              <a:t>, </a:t>
            </a:r>
            <a:r>
              <a:rPr lang="es-MX" sz="1100">
                <a:solidFill>
                  <a:srgbClr val="188038"/>
                </a:solidFill>
                <a:latin typeface="Roboto Mono"/>
                <a:ea typeface="Roboto Mono"/>
                <a:cs typeface="Roboto Mono"/>
                <a:sym typeface="Roboto Mono"/>
              </a:rPr>
              <a:t>blit()</a:t>
            </a:r>
            <a:r>
              <a:rPr lang="es-MX" sz="1100"/>
              <a:t>, etc., </a:t>
            </a:r>
            <a:r>
              <a:rPr b="1" lang="es-MX" sz="1100"/>
              <a:t>los cambios se aplican en el Back Buffer</a:t>
            </a:r>
            <a:r>
              <a:rPr lang="es-MX" sz="1100"/>
              <a:t>, no en la pantalla visible.</a:t>
            </a:r>
            <a:endParaRPr sz="1100"/>
          </a:p>
          <a:p>
            <a:pPr indent="-298450" lvl="0" marL="457200" rtl="0" algn="l">
              <a:lnSpc>
                <a:spcPct val="115000"/>
              </a:lnSpc>
              <a:spcBef>
                <a:spcPts val="0"/>
              </a:spcBef>
              <a:spcAft>
                <a:spcPts val="0"/>
              </a:spcAft>
              <a:buSzPts val="1100"/>
              <a:buChar char="●"/>
            </a:pPr>
            <a:r>
              <a:rPr lang="es-MX" sz="1100"/>
              <a:t>La pantalla aún no refleja estos cambios porque solo están en la memoria oculta.</a:t>
            </a:r>
            <a:endParaRPr sz="1100"/>
          </a:p>
        </p:txBody>
      </p:sp>
      <p:sp>
        <p:nvSpPr>
          <p:cNvPr id="269" name="Google Shape;269;g3352382f458_0_74"/>
          <p:cNvSpPr txBox="1"/>
          <p:nvPr/>
        </p:nvSpPr>
        <p:spPr>
          <a:xfrm>
            <a:off x="200325" y="2647275"/>
            <a:ext cx="53661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u="sng">
                <a:solidFill>
                  <a:schemeClr val="dk2"/>
                </a:solidFill>
                <a:highlight>
                  <a:schemeClr val="lt1"/>
                </a:highlight>
                <a:latin typeface="Proxima Nova"/>
                <a:ea typeface="Proxima Nova"/>
                <a:cs typeface="Proxima Nova"/>
                <a:sym typeface="Proxima Nova"/>
              </a:rPr>
              <a:t>pygame.display.flip() hace el intercambio de buffers</a:t>
            </a:r>
            <a:endParaRPr u="sng">
              <a:solidFill>
                <a:schemeClr val="dk2"/>
              </a:solidFill>
              <a:highlight>
                <a:schemeClr val="lt1"/>
              </a:highlight>
              <a:latin typeface="Proxima Nova"/>
              <a:ea typeface="Proxima Nova"/>
              <a:cs typeface="Proxima Nova"/>
              <a:sym typeface="Proxima Nova"/>
            </a:endParaRPr>
          </a:p>
        </p:txBody>
      </p:sp>
      <p:sp>
        <p:nvSpPr>
          <p:cNvPr id="270" name="Google Shape;270;g3352382f458_0_74"/>
          <p:cNvSpPr txBox="1"/>
          <p:nvPr/>
        </p:nvSpPr>
        <p:spPr>
          <a:xfrm>
            <a:off x="200325" y="3070275"/>
            <a:ext cx="4782900" cy="9381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lang="es-MX" sz="1100">
                <a:solidFill>
                  <a:srgbClr val="188038"/>
                </a:solidFill>
                <a:latin typeface="Roboto Mono"/>
                <a:ea typeface="Roboto Mono"/>
                <a:cs typeface="Roboto Mono"/>
                <a:sym typeface="Roboto Mono"/>
              </a:rPr>
              <a:t>flip()</a:t>
            </a:r>
            <a:r>
              <a:rPr lang="es-MX" sz="1100"/>
              <a:t> intercambia el </a:t>
            </a:r>
            <a:r>
              <a:rPr b="1" lang="es-MX" sz="1100"/>
              <a:t>Back Buffer</a:t>
            </a:r>
            <a:r>
              <a:rPr lang="es-MX" sz="1100"/>
              <a:t> con el </a:t>
            </a:r>
            <a:r>
              <a:rPr b="1" lang="es-MX" sz="1100"/>
              <a:t>Front Buffer</a:t>
            </a:r>
            <a:r>
              <a:rPr lang="es-MX" sz="1100"/>
              <a:t>.</a:t>
            </a:r>
            <a:endParaRPr sz="1100"/>
          </a:p>
          <a:p>
            <a:pPr indent="-298450" lvl="0" marL="457200" rtl="0" algn="l">
              <a:lnSpc>
                <a:spcPct val="115000"/>
              </a:lnSpc>
              <a:spcBef>
                <a:spcPts val="0"/>
              </a:spcBef>
              <a:spcAft>
                <a:spcPts val="0"/>
              </a:spcAft>
              <a:buSzPts val="1100"/>
              <a:buChar char="●"/>
            </a:pPr>
            <a:r>
              <a:rPr lang="es-MX" sz="1100"/>
              <a:t>Ahora, la imagen con los cambios se vuelve visible en pantalla.</a:t>
            </a:r>
            <a:endParaRPr sz="1100"/>
          </a:p>
          <a:p>
            <a:pPr indent="-298450" lvl="0" marL="457200" rtl="0" algn="l">
              <a:lnSpc>
                <a:spcPct val="115000"/>
              </a:lnSpc>
              <a:spcBef>
                <a:spcPts val="0"/>
              </a:spcBef>
              <a:spcAft>
                <a:spcPts val="0"/>
              </a:spcAft>
              <a:buSzPts val="1100"/>
              <a:buChar char="●"/>
            </a:pPr>
            <a:r>
              <a:rPr lang="es-MX" sz="1100"/>
              <a:t>El antiguo Front Buffer pasa a ser el nuevo Back Buffer, listo para el siguiente fotograma.</a:t>
            </a:r>
            <a:endParaRPr sz="1100"/>
          </a:p>
        </p:txBody>
      </p:sp>
      <p:pic>
        <p:nvPicPr>
          <p:cNvPr id="271" name="Google Shape;271;g3352382f458_0_74"/>
          <p:cNvPicPr preferRelativeResize="0"/>
          <p:nvPr/>
        </p:nvPicPr>
        <p:blipFill>
          <a:blip r:embed="rId3">
            <a:alphaModFix/>
          </a:blip>
          <a:stretch>
            <a:fillRect/>
          </a:stretch>
        </p:blipFill>
        <p:spPr>
          <a:xfrm>
            <a:off x="5290675" y="2125300"/>
            <a:ext cx="1351662" cy="1056849"/>
          </a:xfrm>
          <a:prstGeom prst="rect">
            <a:avLst/>
          </a:prstGeom>
          <a:noFill/>
          <a:ln>
            <a:noFill/>
          </a:ln>
        </p:spPr>
      </p:pic>
      <p:sp>
        <p:nvSpPr>
          <p:cNvPr id="272" name="Google Shape;272;g3352382f458_0_74"/>
          <p:cNvSpPr txBox="1"/>
          <p:nvPr/>
        </p:nvSpPr>
        <p:spPr>
          <a:xfrm>
            <a:off x="4936825" y="826300"/>
            <a:ext cx="2393700" cy="14406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None/>
            </a:pPr>
            <a:r>
              <a:rPr lang="es-MX" sz="700">
                <a:solidFill>
                  <a:srgbClr val="0D0D0D"/>
                </a:solidFill>
              </a:rPr>
              <a:t>import pygame</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ancho=800</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alto=600</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size=(ancho, alto)</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color_blanco=(255,255,255)</a:t>
            </a:r>
            <a:endParaRPr sz="700">
              <a:solidFill>
                <a:srgbClr val="0D0D0D"/>
              </a:solidFill>
            </a:endParaRPr>
          </a:p>
          <a:p>
            <a:pPr indent="-228600" lvl="0" marL="457200" rtl="0" algn="l">
              <a:lnSpc>
                <a:spcPct val="115000"/>
              </a:lnSpc>
              <a:spcBef>
                <a:spcPts val="0"/>
              </a:spcBef>
              <a:spcAft>
                <a:spcPts val="0"/>
              </a:spcAft>
              <a:buNone/>
            </a:pPr>
            <a:r>
              <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pygame.init()</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ventana = pygame.display.set_mode(size)</a:t>
            </a:r>
            <a:endParaRPr sz="700">
              <a:solidFill>
                <a:srgbClr val="0D0D0D"/>
              </a:solidFill>
            </a:endParaRPr>
          </a:p>
          <a:p>
            <a:pPr indent="-228600" lvl="0" marL="457200" rtl="0" algn="l">
              <a:lnSpc>
                <a:spcPct val="115000"/>
              </a:lnSpc>
              <a:spcBef>
                <a:spcPts val="0"/>
              </a:spcBef>
              <a:spcAft>
                <a:spcPts val="0"/>
              </a:spcAft>
              <a:buNone/>
            </a:pPr>
            <a:r>
              <a:rPr lang="es-MX" sz="800">
                <a:solidFill>
                  <a:srgbClr val="FF0000"/>
                </a:solidFill>
              </a:rPr>
              <a:t>#fil seria llenar de color blanco</a:t>
            </a:r>
            <a:endParaRPr sz="800">
              <a:solidFill>
                <a:srgbClr val="FF0000"/>
              </a:solidFill>
            </a:endParaRPr>
          </a:p>
          <a:p>
            <a:pPr indent="-228600" lvl="0" marL="457200" rtl="0" algn="l">
              <a:lnSpc>
                <a:spcPct val="115000"/>
              </a:lnSpc>
              <a:spcBef>
                <a:spcPts val="0"/>
              </a:spcBef>
              <a:spcAft>
                <a:spcPts val="0"/>
              </a:spcAft>
              <a:buNone/>
            </a:pPr>
            <a:r>
              <a:rPr lang="es-MX" sz="800">
                <a:solidFill>
                  <a:srgbClr val="FF0000"/>
                </a:solidFill>
              </a:rPr>
              <a:t>ventana.fill(color_blanco)</a:t>
            </a:r>
            <a:endParaRPr sz="800">
              <a:solidFill>
                <a:srgbClr val="FF0000"/>
              </a:solidFill>
            </a:endParaRPr>
          </a:p>
        </p:txBody>
      </p:sp>
      <p:sp>
        <p:nvSpPr>
          <p:cNvPr id="273" name="Google Shape;273;g3352382f458_0_74"/>
          <p:cNvSpPr txBox="1"/>
          <p:nvPr/>
        </p:nvSpPr>
        <p:spPr>
          <a:xfrm>
            <a:off x="7068575" y="888250"/>
            <a:ext cx="2393700" cy="13167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None/>
            </a:pPr>
            <a:r>
              <a:rPr lang="es-MX" sz="700">
                <a:solidFill>
                  <a:srgbClr val="0D0D0D"/>
                </a:solidFill>
              </a:rPr>
              <a:t>import pygame</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ancho=800</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alto=600</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color_blanco=(255,255,255)</a:t>
            </a:r>
            <a:endParaRPr sz="700">
              <a:solidFill>
                <a:srgbClr val="0D0D0D"/>
              </a:solidFill>
            </a:endParaRPr>
          </a:p>
          <a:p>
            <a:pPr indent="-228600" lvl="0" marL="457200" rtl="0" algn="l">
              <a:lnSpc>
                <a:spcPct val="115000"/>
              </a:lnSpc>
              <a:spcBef>
                <a:spcPts val="0"/>
              </a:spcBef>
              <a:spcAft>
                <a:spcPts val="0"/>
              </a:spcAft>
              <a:buNone/>
            </a:pPr>
            <a:r>
              <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pygame.init()</a:t>
            </a:r>
            <a:endParaRPr sz="700">
              <a:solidFill>
                <a:srgbClr val="0D0D0D"/>
              </a:solidFill>
            </a:endParaRPr>
          </a:p>
          <a:p>
            <a:pPr indent="-228600" lvl="0" marL="457200" rtl="0" algn="l">
              <a:lnSpc>
                <a:spcPct val="115000"/>
              </a:lnSpc>
              <a:spcBef>
                <a:spcPts val="0"/>
              </a:spcBef>
              <a:spcAft>
                <a:spcPts val="0"/>
              </a:spcAft>
              <a:buNone/>
            </a:pPr>
            <a:r>
              <a:rPr lang="es-MX" sz="700">
                <a:solidFill>
                  <a:srgbClr val="0D0D0D"/>
                </a:solidFill>
              </a:rPr>
              <a:t>ventana = pygame.display.set_mode((size)</a:t>
            </a:r>
            <a:endParaRPr sz="700">
              <a:solidFill>
                <a:srgbClr val="0D0D0D"/>
              </a:solidFill>
            </a:endParaRPr>
          </a:p>
          <a:p>
            <a:pPr indent="-228600" lvl="0" marL="457200" rtl="0" algn="l">
              <a:lnSpc>
                <a:spcPct val="115000"/>
              </a:lnSpc>
              <a:spcBef>
                <a:spcPts val="0"/>
              </a:spcBef>
              <a:spcAft>
                <a:spcPts val="0"/>
              </a:spcAft>
              <a:buNone/>
            </a:pPr>
            <a:r>
              <a:rPr lang="es-MX" sz="800">
                <a:solidFill>
                  <a:srgbClr val="FF0000"/>
                </a:solidFill>
              </a:rPr>
              <a:t>#fil seria llenar de color blanco</a:t>
            </a:r>
            <a:endParaRPr sz="800">
              <a:solidFill>
                <a:srgbClr val="FF0000"/>
              </a:solidFill>
            </a:endParaRPr>
          </a:p>
          <a:p>
            <a:pPr indent="-228600" lvl="0" marL="457200" rtl="0" algn="l">
              <a:lnSpc>
                <a:spcPct val="115000"/>
              </a:lnSpc>
              <a:spcBef>
                <a:spcPts val="0"/>
              </a:spcBef>
              <a:spcAft>
                <a:spcPts val="0"/>
              </a:spcAft>
              <a:buNone/>
            </a:pPr>
            <a:r>
              <a:rPr lang="es-MX" sz="800">
                <a:solidFill>
                  <a:srgbClr val="FF0000"/>
                </a:solidFill>
              </a:rPr>
              <a:t>ventana.fill(color_blanco)</a:t>
            </a:r>
            <a:endParaRPr sz="800">
              <a:solidFill>
                <a:srgbClr val="FF0000"/>
              </a:solidFill>
            </a:endParaRPr>
          </a:p>
        </p:txBody>
      </p:sp>
      <p:pic>
        <p:nvPicPr>
          <p:cNvPr id="274" name="Google Shape;274;g3352382f458_0_74"/>
          <p:cNvPicPr preferRelativeResize="0"/>
          <p:nvPr/>
        </p:nvPicPr>
        <p:blipFill>
          <a:blip r:embed="rId3">
            <a:alphaModFix/>
          </a:blip>
          <a:stretch>
            <a:fillRect/>
          </a:stretch>
        </p:blipFill>
        <p:spPr>
          <a:xfrm>
            <a:off x="7416600" y="2163075"/>
            <a:ext cx="1351662" cy="1056849"/>
          </a:xfrm>
          <a:prstGeom prst="rect">
            <a:avLst/>
          </a:prstGeom>
          <a:noFill/>
          <a:ln>
            <a:noFill/>
          </a:ln>
        </p:spPr>
      </p:pic>
      <p:sp>
        <p:nvSpPr>
          <p:cNvPr id="275" name="Google Shape;275;g3352382f458_0_74"/>
          <p:cNvSpPr txBox="1"/>
          <p:nvPr/>
        </p:nvSpPr>
        <p:spPr>
          <a:xfrm rot="-620">
            <a:off x="5226105" y="3220085"/>
            <a:ext cx="166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que esta </a:t>
            </a:r>
            <a:r>
              <a:rPr b="1" lang="es-MX" sz="1100">
                <a:solidFill>
                  <a:srgbClr val="0D0D0D"/>
                </a:solidFill>
                <a:latin typeface="Proxima Nova"/>
                <a:ea typeface="Proxima Nova"/>
                <a:cs typeface="Proxima Nova"/>
                <a:sym typeface="Proxima Nova"/>
              </a:rPr>
              <a:t> en el  front buffer?</a:t>
            </a:r>
            <a:endParaRPr b="1" sz="1100">
              <a:solidFill>
                <a:srgbClr val="0D0D0D"/>
              </a:solidFill>
              <a:latin typeface="Proxima Nova"/>
              <a:ea typeface="Proxima Nova"/>
              <a:cs typeface="Proxima Nova"/>
              <a:sym typeface="Proxima Nova"/>
            </a:endParaRPr>
          </a:p>
          <a:p>
            <a:pPr indent="0" lvl="0" marL="0" rtl="0" algn="l">
              <a:spcBef>
                <a:spcPts val="0"/>
              </a:spcBef>
              <a:spcAft>
                <a:spcPts val="0"/>
              </a:spcAft>
              <a:buNone/>
            </a:pPr>
            <a:r>
              <a:t/>
            </a:r>
            <a:endParaRPr b="1" sz="1100">
              <a:solidFill>
                <a:srgbClr val="0D0D0D"/>
              </a:solidFill>
              <a:latin typeface="Proxima Nova"/>
              <a:ea typeface="Proxima Nova"/>
              <a:cs typeface="Proxima Nova"/>
              <a:sym typeface="Proxima Nova"/>
            </a:endParaRPr>
          </a:p>
        </p:txBody>
      </p:sp>
      <p:sp>
        <p:nvSpPr>
          <p:cNvPr id="276" name="Google Shape;276;g3352382f458_0_74"/>
          <p:cNvSpPr txBox="1"/>
          <p:nvPr/>
        </p:nvSpPr>
        <p:spPr>
          <a:xfrm rot="-620">
            <a:off x="7330530" y="3323385"/>
            <a:ext cx="1662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que esta </a:t>
            </a:r>
            <a:r>
              <a:rPr b="1" lang="es-MX" sz="1100">
                <a:solidFill>
                  <a:srgbClr val="0D0D0D"/>
                </a:solidFill>
                <a:latin typeface="Proxima Nova"/>
                <a:ea typeface="Proxima Nova"/>
                <a:cs typeface="Proxima Nova"/>
                <a:sym typeface="Proxima Nova"/>
              </a:rPr>
              <a:t> en el  back buffer?</a:t>
            </a:r>
            <a:endParaRPr b="1" sz="1100">
              <a:solidFill>
                <a:srgbClr val="0D0D0D"/>
              </a:solidFill>
              <a:latin typeface="Proxima Nova"/>
              <a:ea typeface="Proxima Nova"/>
              <a:cs typeface="Proxima Nova"/>
              <a:sym typeface="Proxima Nova"/>
            </a:endParaRPr>
          </a:p>
          <a:p>
            <a:pPr indent="0" lvl="0" marL="0" rtl="0" algn="l">
              <a:spcBef>
                <a:spcPts val="0"/>
              </a:spcBef>
              <a:spcAft>
                <a:spcPts val="0"/>
              </a:spcAft>
              <a:buNone/>
            </a:pPr>
            <a:r>
              <a:t/>
            </a:r>
            <a:endParaRPr b="1" sz="1100">
              <a:solidFill>
                <a:srgbClr val="0D0D0D"/>
              </a:solidFill>
              <a:latin typeface="Proxima Nova"/>
              <a:ea typeface="Proxima Nova"/>
              <a:cs typeface="Proxima Nova"/>
              <a:sym typeface="Proxima Nova"/>
            </a:endParaRPr>
          </a:p>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porque no se pinta de blanco la ventana?</a:t>
            </a:r>
            <a:endParaRPr b="1" sz="1100">
              <a:solidFill>
                <a:srgbClr val="0D0D0D"/>
              </a:solidFill>
              <a:latin typeface="Proxima Nova"/>
              <a:ea typeface="Proxima Nova"/>
              <a:cs typeface="Proxima Nova"/>
              <a:sym typeface="Proxima Nova"/>
            </a:endParaRPr>
          </a:p>
          <a:p>
            <a:pPr indent="0" lvl="0" marL="0" rtl="0" algn="l">
              <a:spcBef>
                <a:spcPts val="0"/>
              </a:spcBef>
              <a:spcAft>
                <a:spcPts val="0"/>
              </a:spcAft>
              <a:buNone/>
            </a:pPr>
            <a:r>
              <a:t/>
            </a:r>
            <a:endParaRPr b="1" sz="1100">
              <a:solidFill>
                <a:srgbClr val="0D0D0D"/>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d92551414e_0_4"/>
          <p:cNvSpPr txBox="1"/>
          <p:nvPr/>
        </p:nvSpPr>
        <p:spPr>
          <a:xfrm>
            <a:off x="543250" y="1352075"/>
            <a:ext cx="3106800" cy="20757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None/>
            </a:pPr>
            <a:r>
              <a:rPr lang="es-MX" sz="900">
                <a:solidFill>
                  <a:srgbClr val="0D0D0D"/>
                </a:solidFill>
              </a:rPr>
              <a:t>import pygame</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ancho=800</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alto=600</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color_blanco=(255,255,255)</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color_negro=(0,0,0)</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pygame.init()</a:t>
            </a:r>
            <a:endParaRPr sz="900">
              <a:solidFill>
                <a:srgbClr val="0D0D0D"/>
              </a:solidFill>
            </a:endParaRPr>
          </a:p>
          <a:p>
            <a:pPr indent="-228600" lvl="0" marL="457200" rtl="0" algn="l">
              <a:lnSpc>
                <a:spcPct val="115000"/>
              </a:lnSpc>
              <a:spcBef>
                <a:spcPts val="0"/>
              </a:spcBef>
              <a:spcAft>
                <a:spcPts val="0"/>
              </a:spcAft>
              <a:buNone/>
            </a:pPr>
            <a:r>
              <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 Crear la ventana y asignarla a `screen`</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screen = pygame.display.set_mode((ancho,alto))</a:t>
            </a:r>
            <a:endParaRPr sz="900">
              <a:solidFill>
                <a:srgbClr val="0D0D0D"/>
              </a:solidFill>
            </a:endParaRPr>
          </a:p>
          <a:p>
            <a:pPr indent="-228600" lvl="0" marL="457200" rtl="0" algn="l">
              <a:lnSpc>
                <a:spcPct val="115000"/>
              </a:lnSpc>
              <a:spcBef>
                <a:spcPts val="0"/>
              </a:spcBef>
              <a:spcAft>
                <a:spcPts val="0"/>
              </a:spcAft>
              <a:buNone/>
            </a:pPr>
            <a:r>
              <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screen.fill(color_blanco)  # Fondo blanco</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 </a:t>
            </a:r>
            <a:endParaRPr sz="1200">
              <a:solidFill>
                <a:srgbClr val="0D0D0D"/>
              </a:solidFill>
            </a:endParaRPr>
          </a:p>
        </p:txBody>
      </p:sp>
      <p:sp>
        <p:nvSpPr>
          <p:cNvPr id="282" name="Google Shape;282;g2d92551414e_0_4"/>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283" name="Google Shape;283;g2d92551414e_0_4"/>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84" name="Google Shape;284;g2d92551414e_0_4"/>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85" name="Google Shape;285;g2d92551414e_0_4"/>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86" name="Google Shape;286;g2d92551414e_0_4"/>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287" name="Google Shape;287;g2d92551414e_0_4"/>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288" name="Google Shape;288;g2d92551414e_0_4"/>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289" name="Google Shape;289;g2d92551414e_0_4"/>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Creando una ventana en Pygame</a:t>
            </a:r>
            <a:endParaRPr b="0" i="0" sz="2000" u="none" cap="none" strike="noStrike">
              <a:solidFill>
                <a:srgbClr val="000000"/>
              </a:solidFill>
              <a:latin typeface="Arial"/>
              <a:ea typeface="Arial"/>
              <a:cs typeface="Arial"/>
              <a:sym typeface="Arial"/>
            </a:endParaRPr>
          </a:p>
        </p:txBody>
      </p:sp>
      <p:sp>
        <p:nvSpPr>
          <p:cNvPr id="290" name="Google Shape;290;g2d92551414e_0_4"/>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sin flip</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291" name="Google Shape;291;g2d92551414e_0_4"/>
          <p:cNvSpPr/>
          <p:nvPr/>
        </p:nvSpPr>
        <p:spPr>
          <a:xfrm>
            <a:off x="3768300" y="2075525"/>
            <a:ext cx="749700" cy="42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92" name="Google Shape;292;g2d92551414e_0_4"/>
          <p:cNvSpPr txBox="1"/>
          <p:nvPr/>
        </p:nvSpPr>
        <p:spPr>
          <a:xfrm>
            <a:off x="4956775" y="1217200"/>
            <a:ext cx="3868200" cy="20757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None/>
            </a:pPr>
            <a:r>
              <a:rPr lang="es-MX" sz="900">
                <a:solidFill>
                  <a:srgbClr val="0D0D0D"/>
                </a:solidFill>
              </a:rPr>
              <a:t>import pygame</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ancho=800</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alto=600</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color_blanco=(255,255,255)</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color_negro=(0,0,0)</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pygame.init()</a:t>
            </a:r>
            <a:endParaRPr sz="900">
              <a:solidFill>
                <a:srgbClr val="0D0D0D"/>
              </a:solidFill>
            </a:endParaRPr>
          </a:p>
          <a:p>
            <a:pPr indent="-228600" lvl="0" marL="457200" rtl="0" algn="l">
              <a:lnSpc>
                <a:spcPct val="115000"/>
              </a:lnSpc>
              <a:spcBef>
                <a:spcPts val="0"/>
              </a:spcBef>
              <a:spcAft>
                <a:spcPts val="0"/>
              </a:spcAft>
              <a:buNone/>
            </a:pPr>
            <a:r>
              <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 Crear la ventana y asignarla a `screen`</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screen = pygame.display.set_mode((ancho,alto))</a:t>
            </a:r>
            <a:endParaRPr sz="900">
              <a:solidFill>
                <a:srgbClr val="0D0D0D"/>
              </a:solidFill>
            </a:endParaRPr>
          </a:p>
          <a:p>
            <a:pPr indent="-228600" lvl="0" marL="457200" rtl="0" algn="l">
              <a:lnSpc>
                <a:spcPct val="115000"/>
              </a:lnSpc>
              <a:spcBef>
                <a:spcPts val="0"/>
              </a:spcBef>
              <a:spcAft>
                <a:spcPts val="0"/>
              </a:spcAft>
              <a:buNone/>
            </a:pPr>
            <a:r>
              <a:t/>
            </a:r>
            <a:endParaRPr sz="900">
              <a:solidFill>
                <a:srgbClr val="0D0D0D"/>
              </a:solidFill>
            </a:endParaRPr>
          </a:p>
          <a:p>
            <a:pPr indent="-228600" lvl="0" marL="457200" rtl="0" algn="l">
              <a:lnSpc>
                <a:spcPct val="115000"/>
              </a:lnSpc>
              <a:spcBef>
                <a:spcPts val="0"/>
              </a:spcBef>
              <a:spcAft>
                <a:spcPts val="0"/>
              </a:spcAft>
              <a:buNone/>
            </a:pPr>
            <a:r>
              <a:rPr lang="es-MX" sz="900">
                <a:solidFill>
                  <a:srgbClr val="0D0D0D"/>
                </a:solidFill>
              </a:rPr>
              <a:t>screen.fill(color_blanco)  # Fondo blanco</a:t>
            </a:r>
            <a:endParaRPr sz="900">
              <a:solidFill>
                <a:srgbClr val="0D0D0D"/>
              </a:solidFill>
            </a:endParaRPr>
          </a:p>
          <a:p>
            <a:pPr indent="-228600" lvl="0" marL="457200" rtl="0" algn="l">
              <a:lnSpc>
                <a:spcPct val="115000"/>
              </a:lnSpc>
              <a:spcBef>
                <a:spcPts val="0"/>
              </a:spcBef>
              <a:spcAft>
                <a:spcPts val="0"/>
              </a:spcAft>
              <a:buNone/>
            </a:pPr>
            <a:r>
              <a:rPr b="1" lang="es-MX" sz="900">
                <a:solidFill>
                  <a:schemeClr val="accent4"/>
                </a:solidFill>
              </a:rPr>
              <a:t>pygame.display.flip()</a:t>
            </a:r>
            <a:endParaRPr b="1" sz="1200">
              <a:solidFill>
                <a:schemeClr val="accent4"/>
              </a:solidFill>
            </a:endParaRPr>
          </a:p>
        </p:txBody>
      </p:sp>
      <p:sp>
        <p:nvSpPr>
          <p:cNvPr id="293" name="Google Shape;293;g2d92551414e_0_4"/>
          <p:cNvSpPr txBox="1"/>
          <p:nvPr/>
        </p:nvSpPr>
        <p:spPr>
          <a:xfrm>
            <a:off x="5177725" y="697250"/>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con </a:t>
            </a:r>
            <a:r>
              <a:rPr lang="es-MX" sz="1800" u="sng">
                <a:solidFill>
                  <a:schemeClr val="dk2"/>
                </a:solidFill>
                <a:highlight>
                  <a:schemeClr val="lt1"/>
                </a:highlight>
                <a:latin typeface="Proxima Nova"/>
                <a:ea typeface="Proxima Nova"/>
                <a:cs typeface="Proxima Nova"/>
                <a:sym typeface="Proxima Nova"/>
              </a:rPr>
              <a:t> flip</a:t>
            </a:r>
            <a:endParaRPr b="0" i="0" sz="1800" u="sng" cap="none" strike="noStrike">
              <a:solidFill>
                <a:schemeClr val="dk2"/>
              </a:solidFill>
              <a:highlight>
                <a:schemeClr val="lt1"/>
              </a:highlight>
              <a:latin typeface="Proxima Nova"/>
              <a:ea typeface="Proxima Nova"/>
              <a:cs typeface="Proxima Nova"/>
              <a:sym typeface="Proxima Nova"/>
            </a:endParaRPr>
          </a:p>
        </p:txBody>
      </p:sp>
      <p:pic>
        <p:nvPicPr>
          <p:cNvPr id="294" name="Google Shape;294;g2d92551414e_0_4"/>
          <p:cNvPicPr preferRelativeResize="0"/>
          <p:nvPr/>
        </p:nvPicPr>
        <p:blipFill>
          <a:blip r:embed="rId3">
            <a:alphaModFix/>
          </a:blip>
          <a:stretch>
            <a:fillRect/>
          </a:stretch>
        </p:blipFill>
        <p:spPr>
          <a:xfrm>
            <a:off x="1169425" y="3523425"/>
            <a:ext cx="1351662" cy="1056849"/>
          </a:xfrm>
          <a:prstGeom prst="rect">
            <a:avLst/>
          </a:prstGeom>
          <a:noFill/>
          <a:ln>
            <a:noFill/>
          </a:ln>
        </p:spPr>
      </p:pic>
      <p:pic>
        <p:nvPicPr>
          <p:cNvPr id="295" name="Google Shape;295;g2d92551414e_0_4"/>
          <p:cNvPicPr preferRelativeResize="0"/>
          <p:nvPr/>
        </p:nvPicPr>
        <p:blipFill>
          <a:blip r:embed="rId4">
            <a:alphaModFix/>
          </a:blip>
          <a:stretch>
            <a:fillRect/>
          </a:stretch>
        </p:blipFill>
        <p:spPr>
          <a:xfrm>
            <a:off x="5626350" y="3581534"/>
            <a:ext cx="1351649" cy="10919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d948dc6f79_0_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301" name="Google Shape;301;g2d948dc6f79_0_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02" name="Google Shape;302;g2d948dc6f79_0_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03" name="Google Shape;303;g2d948dc6f79_0_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04" name="Google Shape;304;g2d948dc6f79_0_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05" name="Google Shape;305;g2d948dc6f79_0_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306" name="Google Shape;306;g2d948dc6f79_0_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307" name="Google Shape;307;g2d948dc6f79_0_0"/>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Agregando surface( superficie) con una imagen</a:t>
            </a:r>
            <a:endParaRPr b="0" i="0" sz="1700" u="none" cap="none" strike="noStrike">
              <a:solidFill>
                <a:srgbClr val="000000"/>
              </a:solidFill>
              <a:latin typeface="Arial"/>
              <a:ea typeface="Arial"/>
              <a:cs typeface="Arial"/>
              <a:sym typeface="Arial"/>
            </a:endParaRPr>
          </a:p>
        </p:txBody>
      </p:sp>
      <p:sp>
        <p:nvSpPr>
          <p:cNvPr id="308" name="Google Shape;308;g2d948dc6f79_0_0"/>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Veamos las coordenadas </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309" name="Google Shape;309;g2d948dc6f79_0_0"/>
          <p:cNvSpPr txBox="1"/>
          <p:nvPr/>
        </p:nvSpPr>
        <p:spPr>
          <a:xfrm>
            <a:off x="491925" y="1419900"/>
            <a:ext cx="7946400" cy="3540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1100"/>
              <a:t>Las coordenadas nos va servir para situar las superficies en la  superficie de la ventana principal</a:t>
            </a:r>
            <a:endParaRPr sz="1100"/>
          </a:p>
        </p:txBody>
      </p:sp>
      <p:cxnSp>
        <p:nvCxnSpPr>
          <p:cNvPr id="310" name="Google Shape;310;g2d948dc6f79_0_0"/>
          <p:cNvCxnSpPr/>
          <p:nvPr/>
        </p:nvCxnSpPr>
        <p:spPr>
          <a:xfrm>
            <a:off x="2188475" y="2231000"/>
            <a:ext cx="30600" cy="15504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g2d948dc6f79_0_0"/>
          <p:cNvCxnSpPr/>
          <p:nvPr/>
        </p:nvCxnSpPr>
        <p:spPr>
          <a:xfrm flipH="1" rot="10800000">
            <a:off x="1916350" y="2511450"/>
            <a:ext cx="2271600" cy="87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g2d948dc6f79_0_0"/>
          <p:cNvCxnSpPr/>
          <p:nvPr/>
        </p:nvCxnSpPr>
        <p:spPr>
          <a:xfrm>
            <a:off x="2122025" y="2941925"/>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g2d948dc6f79_0_0"/>
          <p:cNvCxnSpPr/>
          <p:nvPr/>
        </p:nvCxnSpPr>
        <p:spPr>
          <a:xfrm>
            <a:off x="2122025" y="2715525"/>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g2d948dc6f79_0_0"/>
          <p:cNvCxnSpPr/>
          <p:nvPr/>
        </p:nvCxnSpPr>
        <p:spPr>
          <a:xfrm>
            <a:off x="2122025" y="3150275"/>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g2d948dc6f79_0_0"/>
          <p:cNvCxnSpPr/>
          <p:nvPr/>
        </p:nvCxnSpPr>
        <p:spPr>
          <a:xfrm>
            <a:off x="2380225" y="2436175"/>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g2d948dc6f79_0_0"/>
          <p:cNvCxnSpPr/>
          <p:nvPr/>
        </p:nvCxnSpPr>
        <p:spPr>
          <a:xfrm>
            <a:off x="2575675" y="2422700"/>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g2d948dc6f79_0_0"/>
          <p:cNvCxnSpPr/>
          <p:nvPr/>
        </p:nvCxnSpPr>
        <p:spPr>
          <a:xfrm>
            <a:off x="2771100" y="2422700"/>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g2d948dc6f79_0_0"/>
          <p:cNvCxnSpPr/>
          <p:nvPr/>
        </p:nvCxnSpPr>
        <p:spPr>
          <a:xfrm>
            <a:off x="2923500" y="2422700"/>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g2d948dc6f79_0_0"/>
          <p:cNvCxnSpPr/>
          <p:nvPr/>
        </p:nvCxnSpPr>
        <p:spPr>
          <a:xfrm>
            <a:off x="2122025" y="3384425"/>
            <a:ext cx="161400" cy="0"/>
          </a:xfrm>
          <a:prstGeom prst="straightConnector1">
            <a:avLst/>
          </a:prstGeom>
          <a:noFill/>
          <a:ln cap="flat" cmpd="sng" w="9525">
            <a:solidFill>
              <a:schemeClr val="dk2"/>
            </a:solidFill>
            <a:prstDash val="solid"/>
            <a:round/>
            <a:headEnd len="med" w="med" type="none"/>
            <a:tailEnd len="med" w="med" type="none"/>
          </a:ln>
        </p:spPr>
      </p:cxnSp>
      <p:sp>
        <p:nvSpPr>
          <p:cNvPr id="320" name="Google Shape;320;g2d948dc6f79_0_0"/>
          <p:cNvSpPr txBox="1"/>
          <p:nvPr/>
        </p:nvSpPr>
        <p:spPr>
          <a:xfrm>
            <a:off x="4067100" y="2073550"/>
            <a:ext cx="37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600">
                <a:solidFill>
                  <a:schemeClr val="dk2"/>
                </a:solidFill>
                <a:latin typeface="Proxima Nova"/>
                <a:ea typeface="Proxima Nova"/>
                <a:cs typeface="Proxima Nova"/>
                <a:sym typeface="Proxima Nova"/>
              </a:rPr>
              <a:t>x</a:t>
            </a:r>
            <a:endParaRPr sz="1600">
              <a:solidFill>
                <a:schemeClr val="dk2"/>
              </a:solidFill>
              <a:latin typeface="Proxima Nova"/>
              <a:ea typeface="Proxima Nova"/>
              <a:cs typeface="Proxima Nova"/>
              <a:sym typeface="Proxima Nova"/>
            </a:endParaRPr>
          </a:p>
        </p:txBody>
      </p:sp>
      <p:sp>
        <p:nvSpPr>
          <p:cNvPr id="321" name="Google Shape;321;g2d948dc6f79_0_0"/>
          <p:cNvSpPr txBox="1"/>
          <p:nvPr/>
        </p:nvSpPr>
        <p:spPr>
          <a:xfrm>
            <a:off x="2218925" y="3633125"/>
            <a:ext cx="37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600">
                <a:solidFill>
                  <a:schemeClr val="dk2"/>
                </a:solidFill>
                <a:latin typeface="Proxima Nova"/>
                <a:ea typeface="Proxima Nova"/>
                <a:cs typeface="Proxima Nova"/>
                <a:sym typeface="Proxima Nova"/>
              </a:rPr>
              <a:t>y</a:t>
            </a:r>
            <a:endParaRPr sz="1600">
              <a:solidFill>
                <a:schemeClr val="dk2"/>
              </a:solidFill>
              <a:latin typeface="Proxima Nova"/>
              <a:ea typeface="Proxima Nova"/>
              <a:cs typeface="Proxima Nova"/>
              <a:sym typeface="Proxima Nova"/>
            </a:endParaRPr>
          </a:p>
        </p:txBody>
      </p:sp>
      <p:cxnSp>
        <p:nvCxnSpPr>
          <p:cNvPr id="322" name="Google Shape;322;g2d948dc6f79_0_0"/>
          <p:cNvCxnSpPr/>
          <p:nvPr/>
        </p:nvCxnSpPr>
        <p:spPr>
          <a:xfrm flipH="1" rot="10800000">
            <a:off x="2386843" y="3146236"/>
            <a:ext cx="391500" cy="4800"/>
          </a:xfrm>
          <a:prstGeom prst="straightConnector1">
            <a:avLst/>
          </a:prstGeom>
          <a:noFill/>
          <a:ln cap="flat" cmpd="sng" w="28575">
            <a:solidFill>
              <a:schemeClr val="accent4"/>
            </a:solidFill>
            <a:prstDash val="solid"/>
            <a:round/>
            <a:headEnd len="med" w="med" type="none"/>
            <a:tailEnd len="med" w="med" type="none"/>
          </a:ln>
        </p:spPr>
      </p:cxnSp>
      <p:cxnSp>
        <p:nvCxnSpPr>
          <p:cNvPr id="323" name="Google Shape;323;g2d948dc6f79_0_0"/>
          <p:cNvCxnSpPr/>
          <p:nvPr/>
        </p:nvCxnSpPr>
        <p:spPr>
          <a:xfrm flipH="1">
            <a:off x="2767655" y="2639711"/>
            <a:ext cx="2700" cy="485100"/>
          </a:xfrm>
          <a:prstGeom prst="straightConnector1">
            <a:avLst/>
          </a:prstGeom>
          <a:noFill/>
          <a:ln cap="flat" cmpd="sng" w="28575">
            <a:solidFill>
              <a:schemeClr val="accent4"/>
            </a:solidFill>
            <a:prstDash val="solid"/>
            <a:round/>
            <a:headEnd len="med" w="med" type="none"/>
            <a:tailEnd len="med" w="med" type="none"/>
          </a:ln>
        </p:spPr>
      </p:cxnSp>
      <p:sp>
        <p:nvSpPr>
          <p:cNvPr id="324" name="Google Shape;324;g2d948dc6f79_0_0"/>
          <p:cNvSpPr/>
          <p:nvPr/>
        </p:nvSpPr>
        <p:spPr>
          <a:xfrm>
            <a:off x="2725950" y="3089375"/>
            <a:ext cx="86100" cy="11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25" name="Google Shape;325;g2d948dc6f79_0_0"/>
          <p:cNvSpPr txBox="1"/>
          <p:nvPr/>
        </p:nvSpPr>
        <p:spPr>
          <a:xfrm>
            <a:off x="2881775" y="2973275"/>
            <a:ext cx="487800" cy="3540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1100"/>
              <a:t>(3,3)</a:t>
            </a:r>
            <a:endParaRPr sz="1100"/>
          </a:p>
        </p:txBody>
      </p:sp>
      <p:sp>
        <p:nvSpPr>
          <p:cNvPr id="326" name="Google Shape;326;g2d948dc6f79_0_0"/>
          <p:cNvSpPr txBox="1"/>
          <p:nvPr/>
        </p:nvSpPr>
        <p:spPr>
          <a:xfrm>
            <a:off x="2338700" y="1932050"/>
            <a:ext cx="487800" cy="3231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900"/>
              <a:t>(0,0)</a:t>
            </a:r>
            <a:endParaRPr sz="900"/>
          </a:p>
        </p:txBody>
      </p:sp>
      <p:sp>
        <p:nvSpPr>
          <p:cNvPr id="327" name="Google Shape;327;g2d948dc6f79_0_0"/>
          <p:cNvSpPr/>
          <p:nvPr/>
        </p:nvSpPr>
        <p:spPr>
          <a:xfrm>
            <a:off x="2141750" y="2465725"/>
            <a:ext cx="86100" cy="11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328" name="Google Shape;328;g2d948dc6f79_0_0"/>
          <p:cNvCxnSpPr/>
          <p:nvPr/>
        </p:nvCxnSpPr>
        <p:spPr>
          <a:xfrm flipH="1">
            <a:off x="2280625" y="2222500"/>
            <a:ext cx="121800" cy="174600"/>
          </a:xfrm>
          <a:prstGeom prst="straightConnector1">
            <a:avLst/>
          </a:prstGeom>
          <a:noFill/>
          <a:ln cap="flat" cmpd="sng" w="9525">
            <a:solidFill>
              <a:schemeClr val="dk2"/>
            </a:solidFill>
            <a:prstDash val="solid"/>
            <a:round/>
            <a:headEnd len="med" w="med" type="none"/>
            <a:tailEnd len="med" w="med" type="triangle"/>
          </a:ln>
        </p:spPr>
      </p:cxnSp>
      <p:sp>
        <p:nvSpPr>
          <p:cNvPr id="329" name="Google Shape;329;g2d948dc6f79_0_0"/>
          <p:cNvSpPr/>
          <p:nvPr/>
        </p:nvSpPr>
        <p:spPr>
          <a:xfrm>
            <a:off x="3095625" y="2217200"/>
            <a:ext cx="487800" cy="1185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30" name="Google Shape;330;g2d948dc6f79_0_0"/>
          <p:cNvSpPr/>
          <p:nvPr/>
        </p:nvSpPr>
        <p:spPr>
          <a:xfrm rot="5400000">
            <a:off x="1792825" y="3195200"/>
            <a:ext cx="487800" cy="1185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31" name="Google Shape;331;g2d948dc6f79_0_0"/>
          <p:cNvSpPr txBox="1"/>
          <p:nvPr/>
        </p:nvSpPr>
        <p:spPr>
          <a:xfrm>
            <a:off x="1917713" y="2075350"/>
            <a:ext cx="37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00">
                <a:solidFill>
                  <a:schemeClr val="dk2"/>
                </a:solidFill>
                <a:latin typeface="Proxima Nova"/>
                <a:ea typeface="Proxima Nova"/>
                <a:cs typeface="Proxima Nova"/>
                <a:sym typeface="Proxima Nova"/>
              </a:rPr>
              <a:t>-y</a:t>
            </a:r>
            <a:endParaRPr sz="1000">
              <a:solidFill>
                <a:schemeClr val="dk2"/>
              </a:solidFill>
              <a:latin typeface="Proxima Nova"/>
              <a:ea typeface="Proxima Nova"/>
              <a:cs typeface="Proxima Nova"/>
              <a:sym typeface="Proxima Nova"/>
            </a:endParaRPr>
          </a:p>
        </p:txBody>
      </p:sp>
      <p:sp>
        <p:nvSpPr>
          <p:cNvPr id="332" name="Google Shape;332;g2d948dc6f79_0_0"/>
          <p:cNvSpPr txBox="1"/>
          <p:nvPr/>
        </p:nvSpPr>
        <p:spPr>
          <a:xfrm>
            <a:off x="1813963" y="2292725"/>
            <a:ext cx="37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00">
                <a:solidFill>
                  <a:schemeClr val="dk2"/>
                </a:solidFill>
                <a:latin typeface="Proxima Nova"/>
                <a:ea typeface="Proxima Nova"/>
                <a:cs typeface="Proxima Nova"/>
                <a:sym typeface="Proxima Nova"/>
              </a:rPr>
              <a:t>-x</a:t>
            </a:r>
            <a:endParaRPr sz="1000">
              <a:solidFill>
                <a:schemeClr val="dk2"/>
              </a:solidFill>
              <a:latin typeface="Proxima Nova"/>
              <a:ea typeface="Proxima Nova"/>
              <a:cs typeface="Proxima Nova"/>
              <a:sym typeface="Proxima Nova"/>
            </a:endParaRPr>
          </a:p>
        </p:txBody>
      </p:sp>
      <p:pic>
        <p:nvPicPr>
          <p:cNvPr id="333" name="Google Shape;333;g2d948dc6f79_0_0"/>
          <p:cNvPicPr preferRelativeResize="0"/>
          <p:nvPr/>
        </p:nvPicPr>
        <p:blipFill rotWithShape="1">
          <a:blip r:embed="rId3">
            <a:alphaModFix/>
          </a:blip>
          <a:srcRect b="0" l="49566" r="0" t="0"/>
          <a:stretch/>
        </p:blipFill>
        <p:spPr>
          <a:xfrm>
            <a:off x="6378356" y="1811575"/>
            <a:ext cx="1350325" cy="267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d948dc6f79_0_54"/>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339" name="Google Shape;339;g2d948dc6f79_0_54"/>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40" name="Google Shape;340;g2d948dc6f79_0_54"/>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41" name="Google Shape;341;g2d948dc6f79_0_54"/>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42" name="Google Shape;342;g2d948dc6f79_0_54"/>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43" name="Google Shape;343;g2d948dc6f79_0_54"/>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344" name="Google Shape;344;g2d948dc6f79_0_54"/>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345" name="Google Shape;345;g2d948dc6f79_0_54"/>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Agregando surface( superficie) con una imagen</a:t>
            </a:r>
            <a:endParaRPr b="0" i="0" sz="1700" u="none" cap="none" strike="noStrike">
              <a:solidFill>
                <a:srgbClr val="000000"/>
              </a:solidFill>
              <a:latin typeface="Arial"/>
              <a:ea typeface="Arial"/>
              <a:cs typeface="Arial"/>
              <a:sym typeface="Arial"/>
            </a:endParaRPr>
          </a:p>
        </p:txBody>
      </p:sp>
      <p:sp>
        <p:nvSpPr>
          <p:cNvPr id="346" name="Google Shape;346;g2d948dc6f79_0_54"/>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Veamos las coordenadas </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347" name="Google Shape;347;g2d948dc6f79_0_54"/>
          <p:cNvSpPr txBox="1"/>
          <p:nvPr/>
        </p:nvSpPr>
        <p:spPr>
          <a:xfrm>
            <a:off x="491925" y="1419900"/>
            <a:ext cx="7946400" cy="3540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1100"/>
              <a:t>Las coordenadas nos va servir para situar las superficies en la  superficie de la ventana principal</a:t>
            </a:r>
            <a:endParaRPr sz="1100"/>
          </a:p>
        </p:txBody>
      </p:sp>
      <p:cxnSp>
        <p:nvCxnSpPr>
          <p:cNvPr id="348" name="Google Shape;348;g2d948dc6f79_0_54"/>
          <p:cNvCxnSpPr/>
          <p:nvPr/>
        </p:nvCxnSpPr>
        <p:spPr>
          <a:xfrm>
            <a:off x="2188475" y="2231000"/>
            <a:ext cx="39600" cy="18936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g2d948dc6f79_0_54"/>
          <p:cNvCxnSpPr/>
          <p:nvPr/>
        </p:nvCxnSpPr>
        <p:spPr>
          <a:xfrm flipH="1" rot="10800000">
            <a:off x="1916350" y="2511450"/>
            <a:ext cx="2271600" cy="870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g2d948dc6f79_0_54"/>
          <p:cNvCxnSpPr/>
          <p:nvPr/>
        </p:nvCxnSpPr>
        <p:spPr>
          <a:xfrm>
            <a:off x="2122025" y="2941925"/>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51" name="Google Shape;351;g2d948dc6f79_0_54"/>
          <p:cNvCxnSpPr/>
          <p:nvPr/>
        </p:nvCxnSpPr>
        <p:spPr>
          <a:xfrm>
            <a:off x="2122025" y="2715525"/>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g2d948dc6f79_0_54"/>
          <p:cNvCxnSpPr/>
          <p:nvPr/>
        </p:nvCxnSpPr>
        <p:spPr>
          <a:xfrm>
            <a:off x="2122025" y="3150275"/>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g2d948dc6f79_0_54"/>
          <p:cNvCxnSpPr/>
          <p:nvPr/>
        </p:nvCxnSpPr>
        <p:spPr>
          <a:xfrm>
            <a:off x="2380225" y="2436175"/>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g2d948dc6f79_0_54"/>
          <p:cNvCxnSpPr/>
          <p:nvPr/>
        </p:nvCxnSpPr>
        <p:spPr>
          <a:xfrm>
            <a:off x="2575675" y="2422700"/>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g2d948dc6f79_0_54"/>
          <p:cNvCxnSpPr/>
          <p:nvPr/>
        </p:nvCxnSpPr>
        <p:spPr>
          <a:xfrm>
            <a:off x="2771100" y="2422700"/>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56" name="Google Shape;356;g2d948dc6f79_0_54"/>
          <p:cNvCxnSpPr/>
          <p:nvPr/>
        </p:nvCxnSpPr>
        <p:spPr>
          <a:xfrm>
            <a:off x="2923500" y="2422700"/>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g2d948dc6f79_0_54"/>
          <p:cNvCxnSpPr/>
          <p:nvPr/>
        </p:nvCxnSpPr>
        <p:spPr>
          <a:xfrm>
            <a:off x="2122025" y="3384425"/>
            <a:ext cx="161400" cy="0"/>
          </a:xfrm>
          <a:prstGeom prst="straightConnector1">
            <a:avLst/>
          </a:prstGeom>
          <a:noFill/>
          <a:ln cap="flat" cmpd="sng" w="9525">
            <a:solidFill>
              <a:schemeClr val="dk2"/>
            </a:solidFill>
            <a:prstDash val="solid"/>
            <a:round/>
            <a:headEnd len="med" w="med" type="none"/>
            <a:tailEnd len="med" w="med" type="none"/>
          </a:ln>
        </p:spPr>
      </p:cxnSp>
      <p:sp>
        <p:nvSpPr>
          <p:cNvPr id="358" name="Google Shape;358;g2d948dc6f79_0_54"/>
          <p:cNvSpPr txBox="1"/>
          <p:nvPr/>
        </p:nvSpPr>
        <p:spPr>
          <a:xfrm>
            <a:off x="4067100" y="2073550"/>
            <a:ext cx="37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600">
                <a:solidFill>
                  <a:schemeClr val="dk2"/>
                </a:solidFill>
                <a:latin typeface="Proxima Nova"/>
                <a:ea typeface="Proxima Nova"/>
                <a:cs typeface="Proxima Nova"/>
                <a:sym typeface="Proxima Nova"/>
              </a:rPr>
              <a:t>x</a:t>
            </a:r>
            <a:endParaRPr sz="1600">
              <a:solidFill>
                <a:schemeClr val="dk2"/>
              </a:solidFill>
              <a:latin typeface="Proxima Nova"/>
              <a:ea typeface="Proxima Nova"/>
              <a:cs typeface="Proxima Nova"/>
              <a:sym typeface="Proxima Nova"/>
            </a:endParaRPr>
          </a:p>
        </p:txBody>
      </p:sp>
      <p:sp>
        <p:nvSpPr>
          <p:cNvPr id="359" name="Google Shape;359;g2d948dc6f79_0_54"/>
          <p:cNvSpPr txBox="1"/>
          <p:nvPr/>
        </p:nvSpPr>
        <p:spPr>
          <a:xfrm>
            <a:off x="1917725" y="3940375"/>
            <a:ext cx="37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600">
                <a:solidFill>
                  <a:schemeClr val="dk2"/>
                </a:solidFill>
                <a:latin typeface="Proxima Nova"/>
                <a:ea typeface="Proxima Nova"/>
                <a:cs typeface="Proxima Nova"/>
                <a:sym typeface="Proxima Nova"/>
              </a:rPr>
              <a:t>y</a:t>
            </a:r>
            <a:endParaRPr sz="1600">
              <a:solidFill>
                <a:schemeClr val="dk2"/>
              </a:solidFill>
              <a:latin typeface="Proxima Nova"/>
              <a:ea typeface="Proxima Nova"/>
              <a:cs typeface="Proxima Nova"/>
              <a:sym typeface="Proxima Nova"/>
            </a:endParaRPr>
          </a:p>
        </p:txBody>
      </p:sp>
      <p:sp>
        <p:nvSpPr>
          <p:cNvPr id="360" name="Google Shape;360;g2d948dc6f79_0_54"/>
          <p:cNvSpPr/>
          <p:nvPr/>
        </p:nvSpPr>
        <p:spPr>
          <a:xfrm flipH="1">
            <a:off x="2751300" y="3161375"/>
            <a:ext cx="39600" cy="56100"/>
          </a:xfrm>
          <a:prstGeom prst="ellipse">
            <a:avLst/>
          </a:prstGeom>
          <a:solidFill>
            <a:srgbClr val="0D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61" name="Google Shape;361;g2d948dc6f79_0_54"/>
          <p:cNvSpPr txBox="1"/>
          <p:nvPr/>
        </p:nvSpPr>
        <p:spPr>
          <a:xfrm>
            <a:off x="2916650" y="2843875"/>
            <a:ext cx="487800" cy="3540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1100"/>
              <a:t>(3,3)</a:t>
            </a:r>
            <a:endParaRPr sz="1100"/>
          </a:p>
        </p:txBody>
      </p:sp>
      <p:sp>
        <p:nvSpPr>
          <p:cNvPr id="362" name="Google Shape;362;g2d948dc6f79_0_54"/>
          <p:cNvSpPr txBox="1"/>
          <p:nvPr/>
        </p:nvSpPr>
        <p:spPr>
          <a:xfrm>
            <a:off x="2338700" y="1932050"/>
            <a:ext cx="487800" cy="3231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900"/>
              <a:t>(0,0)</a:t>
            </a:r>
            <a:endParaRPr sz="900"/>
          </a:p>
        </p:txBody>
      </p:sp>
      <p:sp>
        <p:nvSpPr>
          <p:cNvPr id="363" name="Google Shape;363;g2d948dc6f79_0_54"/>
          <p:cNvSpPr/>
          <p:nvPr/>
        </p:nvSpPr>
        <p:spPr>
          <a:xfrm>
            <a:off x="2141750" y="2465725"/>
            <a:ext cx="86100" cy="11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364" name="Google Shape;364;g2d948dc6f79_0_54"/>
          <p:cNvCxnSpPr/>
          <p:nvPr/>
        </p:nvCxnSpPr>
        <p:spPr>
          <a:xfrm flipH="1">
            <a:off x="2280625" y="2222500"/>
            <a:ext cx="121800" cy="174600"/>
          </a:xfrm>
          <a:prstGeom prst="straightConnector1">
            <a:avLst/>
          </a:prstGeom>
          <a:noFill/>
          <a:ln cap="flat" cmpd="sng" w="9525">
            <a:solidFill>
              <a:schemeClr val="dk2"/>
            </a:solidFill>
            <a:prstDash val="solid"/>
            <a:round/>
            <a:headEnd len="med" w="med" type="none"/>
            <a:tailEnd len="med" w="med" type="triangle"/>
          </a:ln>
        </p:spPr>
      </p:cxnSp>
      <p:sp>
        <p:nvSpPr>
          <p:cNvPr id="365" name="Google Shape;365;g2d948dc6f79_0_54"/>
          <p:cNvSpPr/>
          <p:nvPr/>
        </p:nvSpPr>
        <p:spPr>
          <a:xfrm>
            <a:off x="3095625" y="2217200"/>
            <a:ext cx="487800" cy="1185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66" name="Google Shape;366;g2d948dc6f79_0_54"/>
          <p:cNvSpPr/>
          <p:nvPr/>
        </p:nvSpPr>
        <p:spPr>
          <a:xfrm rot="5400000">
            <a:off x="1792825" y="3195200"/>
            <a:ext cx="487800" cy="1185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67" name="Google Shape;367;g2d948dc6f79_0_54"/>
          <p:cNvSpPr txBox="1"/>
          <p:nvPr/>
        </p:nvSpPr>
        <p:spPr>
          <a:xfrm>
            <a:off x="1917713" y="2075350"/>
            <a:ext cx="37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00">
                <a:solidFill>
                  <a:schemeClr val="dk2"/>
                </a:solidFill>
                <a:latin typeface="Proxima Nova"/>
                <a:ea typeface="Proxima Nova"/>
                <a:cs typeface="Proxima Nova"/>
                <a:sym typeface="Proxima Nova"/>
              </a:rPr>
              <a:t>-y</a:t>
            </a:r>
            <a:endParaRPr sz="1000">
              <a:solidFill>
                <a:schemeClr val="dk2"/>
              </a:solidFill>
              <a:latin typeface="Proxima Nova"/>
              <a:ea typeface="Proxima Nova"/>
              <a:cs typeface="Proxima Nova"/>
              <a:sym typeface="Proxima Nova"/>
            </a:endParaRPr>
          </a:p>
        </p:txBody>
      </p:sp>
      <p:sp>
        <p:nvSpPr>
          <p:cNvPr id="368" name="Google Shape;368;g2d948dc6f79_0_54"/>
          <p:cNvSpPr txBox="1"/>
          <p:nvPr/>
        </p:nvSpPr>
        <p:spPr>
          <a:xfrm>
            <a:off x="1813963" y="2292725"/>
            <a:ext cx="37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00">
                <a:solidFill>
                  <a:schemeClr val="dk2"/>
                </a:solidFill>
                <a:latin typeface="Proxima Nova"/>
                <a:ea typeface="Proxima Nova"/>
                <a:cs typeface="Proxima Nova"/>
                <a:sym typeface="Proxima Nova"/>
              </a:rPr>
              <a:t>-x</a:t>
            </a:r>
            <a:endParaRPr sz="1000">
              <a:solidFill>
                <a:schemeClr val="dk2"/>
              </a:solidFill>
              <a:latin typeface="Proxima Nova"/>
              <a:ea typeface="Proxima Nova"/>
              <a:cs typeface="Proxima Nova"/>
              <a:sym typeface="Proxima Nova"/>
            </a:endParaRPr>
          </a:p>
        </p:txBody>
      </p:sp>
      <p:pic>
        <p:nvPicPr>
          <p:cNvPr id="369" name="Google Shape;369;g2d948dc6f79_0_54"/>
          <p:cNvPicPr preferRelativeResize="0"/>
          <p:nvPr/>
        </p:nvPicPr>
        <p:blipFill rotWithShape="1">
          <a:blip r:embed="rId3">
            <a:alphaModFix/>
          </a:blip>
          <a:srcRect b="0" l="49566" r="0" t="0"/>
          <a:stretch/>
        </p:blipFill>
        <p:spPr>
          <a:xfrm>
            <a:off x="6378356" y="1811575"/>
            <a:ext cx="1350325" cy="2677400"/>
          </a:xfrm>
          <a:prstGeom prst="rect">
            <a:avLst/>
          </a:prstGeom>
          <a:noFill/>
          <a:ln>
            <a:noFill/>
          </a:ln>
        </p:spPr>
      </p:pic>
      <p:cxnSp>
        <p:nvCxnSpPr>
          <p:cNvPr id="370" name="Google Shape;370;g2d948dc6f79_0_54"/>
          <p:cNvCxnSpPr/>
          <p:nvPr/>
        </p:nvCxnSpPr>
        <p:spPr>
          <a:xfrm>
            <a:off x="2227850" y="4008300"/>
            <a:ext cx="1828800" cy="144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g2d948dc6f79_0_54"/>
          <p:cNvCxnSpPr/>
          <p:nvPr/>
        </p:nvCxnSpPr>
        <p:spPr>
          <a:xfrm>
            <a:off x="4037663" y="2511450"/>
            <a:ext cx="18900" cy="1545300"/>
          </a:xfrm>
          <a:prstGeom prst="straightConnector1">
            <a:avLst/>
          </a:prstGeom>
          <a:noFill/>
          <a:ln cap="flat" cmpd="sng" w="9525">
            <a:solidFill>
              <a:schemeClr val="dk2"/>
            </a:solidFill>
            <a:prstDash val="solid"/>
            <a:round/>
            <a:headEnd len="med" w="med" type="none"/>
            <a:tailEnd len="med" w="med" type="none"/>
          </a:ln>
        </p:spPr>
      </p:cxnSp>
      <p:sp>
        <p:nvSpPr>
          <p:cNvPr id="372" name="Google Shape;372;g2d948dc6f79_0_54"/>
          <p:cNvSpPr/>
          <p:nvPr/>
        </p:nvSpPr>
        <p:spPr>
          <a:xfrm>
            <a:off x="2814900" y="3175425"/>
            <a:ext cx="217200" cy="17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3" name="Google Shape;373;g2d948dc6f79_0_54"/>
          <p:cNvSpPr txBox="1"/>
          <p:nvPr/>
        </p:nvSpPr>
        <p:spPr>
          <a:xfrm>
            <a:off x="2265050" y="3638600"/>
            <a:ext cx="635100" cy="3078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800"/>
              <a:t>(0,600)</a:t>
            </a:r>
            <a:endParaRPr sz="800"/>
          </a:p>
        </p:txBody>
      </p:sp>
      <p:sp>
        <p:nvSpPr>
          <p:cNvPr id="374" name="Google Shape;374;g2d948dc6f79_0_54"/>
          <p:cNvSpPr txBox="1"/>
          <p:nvPr/>
        </p:nvSpPr>
        <p:spPr>
          <a:xfrm>
            <a:off x="3336425" y="3655900"/>
            <a:ext cx="635100" cy="3078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800"/>
              <a:t>(800,600)</a:t>
            </a:r>
            <a:endParaRPr sz="800"/>
          </a:p>
        </p:txBody>
      </p:sp>
      <p:sp>
        <p:nvSpPr>
          <p:cNvPr id="375" name="Google Shape;375;g2d948dc6f79_0_54"/>
          <p:cNvSpPr txBox="1"/>
          <p:nvPr/>
        </p:nvSpPr>
        <p:spPr>
          <a:xfrm>
            <a:off x="3404450" y="2561000"/>
            <a:ext cx="567000" cy="3078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800"/>
              <a:t>(800,0)</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d948dc6f79_0_98"/>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381" name="Google Shape;381;g2d948dc6f79_0_98"/>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82" name="Google Shape;382;g2d948dc6f79_0_98"/>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83" name="Google Shape;383;g2d948dc6f79_0_98"/>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84" name="Google Shape;384;g2d948dc6f79_0_98"/>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385" name="Google Shape;385;g2d948dc6f79_0_98"/>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386" name="Google Shape;386;g2d948dc6f79_0_98"/>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387" name="Google Shape;387;g2d948dc6f79_0_98"/>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Agregando surface( superficie) con una imagen</a:t>
            </a:r>
            <a:endParaRPr b="0" i="0" sz="1700" u="none" cap="none" strike="noStrike">
              <a:solidFill>
                <a:srgbClr val="000000"/>
              </a:solidFill>
              <a:latin typeface="Arial"/>
              <a:ea typeface="Arial"/>
              <a:cs typeface="Arial"/>
              <a:sym typeface="Arial"/>
            </a:endParaRPr>
          </a:p>
        </p:txBody>
      </p:sp>
      <p:sp>
        <p:nvSpPr>
          <p:cNvPr id="388" name="Google Shape;388;g2d948dc6f79_0_98"/>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Cargar </a:t>
            </a:r>
            <a:r>
              <a:rPr lang="es-MX" sz="1800" u="sng">
                <a:solidFill>
                  <a:schemeClr val="dk2"/>
                </a:solidFill>
                <a:highlight>
                  <a:schemeClr val="lt1"/>
                </a:highlight>
                <a:latin typeface="Proxima Nova"/>
                <a:ea typeface="Proxima Nova"/>
                <a:cs typeface="Proxima Nova"/>
                <a:sym typeface="Proxima Nova"/>
              </a:rPr>
              <a:t>imágenes</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389" name="Google Shape;389;g2d948dc6f79_0_98"/>
          <p:cNvSpPr txBox="1"/>
          <p:nvPr/>
        </p:nvSpPr>
        <p:spPr>
          <a:xfrm>
            <a:off x="459050" y="1277825"/>
            <a:ext cx="5769000" cy="7434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s-MX" sz="1100"/>
              <a:t>utilizamos pygame.image.load( ruta de la imagen)</a:t>
            </a:r>
            <a:endParaRPr sz="1100"/>
          </a:p>
          <a:p>
            <a:pPr indent="-298450" lvl="0" marL="457200" rtl="0" algn="l">
              <a:lnSpc>
                <a:spcPct val="115000"/>
              </a:lnSpc>
              <a:spcBef>
                <a:spcPts val="0"/>
              </a:spcBef>
              <a:spcAft>
                <a:spcPts val="0"/>
              </a:spcAft>
              <a:buSzPts val="1100"/>
              <a:buChar char="●"/>
            </a:pPr>
            <a:r>
              <a:rPr lang="es-MX" sz="1100"/>
              <a:t>convert() </a:t>
            </a:r>
            <a:r>
              <a:rPr lang="es-MX" sz="1100"/>
              <a:t>método</a:t>
            </a:r>
            <a:r>
              <a:rPr lang="es-MX" sz="1100"/>
              <a:t> sirve para cargar la imagen optimizada</a:t>
            </a:r>
            <a:endParaRPr sz="1100"/>
          </a:p>
          <a:p>
            <a:pPr indent="-298450" lvl="0" marL="457200" rtl="0" algn="l">
              <a:lnSpc>
                <a:spcPct val="115000"/>
              </a:lnSpc>
              <a:spcBef>
                <a:spcPts val="0"/>
              </a:spcBef>
              <a:spcAft>
                <a:spcPts val="0"/>
              </a:spcAft>
              <a:buSzPts val="1100"/>
              <a:buChar char="●"/>
            </a:pPr>
            <a:r>
              <a:rPr lang="es-MX" sz="1100"/>
              <a:t>ejemplo mario=</a:t>
            </a:r>
            <a:r>
              <a:rPr lang="es-MX" sz="1100"/>
              <a:t>pygame.image.load( </a:t>
            </a:r>
            <a:r>
              <a:rPr b="1" lang="es-MX" sz="1100"/>
              <a:t>C:\Users\Usuario\Downloads\mario.png</a:t>
            </a:r>
            <a:r>
              <a:rPr lang="es-MX" sz="1100"/>
              <a:t>)</a:t>
            </a:r>
            <a:endParaRPr sz="1100"/>
          </a:p>
        </p:txBody>
      </p:sp>
      <p:sp>
        <p:nvSpPr>
          <p:cNvPr id="390" name="Google Shape;390;g2d948dc6f79_0_98"/>
          <p:cNvSpPr txBox="1"/>
          <p:nvPr/>
        </p:nvSpPr>
        <p:spPr>
          <a:xfrm>
            <a:off x="574350" y="2092300"/>
            <a:ext cx="4698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Dibujar una superficie sobre otra superficie</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391" name="Google Shape;391;g2d948dc6f79_0_98"/>
          <p:cNvSpPr txBox="1"/>
          <p:nvPr/>
        </p:nvSpPr>
        <p:spPr>
          <a:xfrm>
            <a:off x="516700" y="2620850"/>
            <a:ext cx="5104800" cy="9381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s-MX" sz="1100"/>
              <a:t>el </a:t>
            </a:r>
            <a:r>
              <a:rPr lang="es-MX" sz="1100"/>
              <a:t>método</a:t>
            </a:r>
            <a:r>
              <a:rPr lang="es-MX" sz="1100"/>
              <a:t> blit(superficie, (x, y)) sirve para dibujar una superficie en otra</a:t>
            </a:r>
            <a:endParaRPr sz="1100"/>
          </a:p>
          <a:p>
            <a:pPr indent="-298450" lvl="0" marL="457200" rtl="0" algn="l">
              <a:lnSpc>
                <a:spcPct val="115000"/>
              </a:lnSpc>
              <a:spcBef>
                <a:spcPts val="0"/>
              </a:spcBef>
              <a:spcAft>
                <a:spcPts val="0"/>
              </a:spcAft>
              <a:buSzPts val="1100"/>
              <a:buChar char="●"/>
            </a:pPr>
            <a:r>
              <a:rPr lang="es-MX" sz="1100">
                <a:solidFill>
                  <a:srgbClr val="188038"/>
                </a:solidFill>
                <a:latin typeface="Roboto Mono"/>
                <a:ea typeface="Roboto Mono"/>
                <a:cs typeface="Roboto Mono"/>
                <a:sym typeface="Roboto Mono"/>
              </a:rPr>
              <a:t>superficie</a:t>
            </a:r>
            <a:r>
              <a:rPr lang="es-MX" sz="1100"/>
              <a:t> → La imagen o superficie que quieres dibujar.</a:t>
            </a:r>
            <a:endParaRPr sz="1100"/>
          </a:p>
          <a:p>
            <a:pPr indent="-298450" lvl="0" marL="457200" rtl="0" algn="l">
              <a:lnSpc>
                <a:spcPct val="115000"/>
              </a:lnSpc>
              <a:spcBef>
                <a:spcPts val="0"/>
              </a:spcBef>
              <a:spcAft>
                <a:spcPts val="0"/>
              </a:spcAft>
              <a:buSzPts val="1100"/>
              <a:buChar char="●"/>
            </a:pPr>
            <a:r>
              <a:rPr lang="es-MX" sz="1100">
                <a:solidFill>
                  <a:srgbClr val="188038"/>
                </a:solidFill>
                <a:latin typeface="Roboto Mono"/>
                <a:ea typeface="Roboto Mono"/>
                <a:cs typeface="Roboto Mono"/>
                <a:sym typeface="Roboto Mono"/>
              </a:rPr>
              <a:t>(x, y)</a:t>
            </a:r>
            <a:r>
              <a:rPr lang="es-MX" sz="1100"/>
              <a:t> → Coordenadas donde se colocará la imagen en la ventana.</a:t>
            </a:r>
            <a:endParaRPr sz="1100"/>
          </a:p>
          <a:p>
            <a:pPr indent="-298450" lvl="0" marL="457200" rtl="0" algn="l">
              <a:lnSpc>
                <a:spcPct val="115000"/>
              </a:lnSpc>
              <a:spcBef>
                <a:spcPts val="0"/>
              </a:spcBef>
              <a:spcAft>
                <a:spcPts val="0"/>
              </a:spcAft>
              <a:buSzPts val="1100"/>
              <a:buChar char="●"/>
            </a:pPr>
            <a:r>
              <a:rPr lang="es-MX" sz="1100"/>
              <a:t>ejemplo ventana.blit(mario, (3,3))</a:t>
            </a:r>
            <a:endParaRPr sz="1100"/>
          </a:p>
        </p:txBody>
      </p:sp>
      <p:cxnSp>
        <p:nvCxnSpPr>
          <p:cNvPr id="392" name="Google Shape;392;g2d948dc6f79_0_98"/>
          <p:cNvCxnSpPr/>
          <p:nvPr/>
        </p:nvCxnSpPr>
        <p:spPr>
          <a:xfrm>
            <a:off x="6602513" y="2673038"/>
            <a:ext cx="39600" cy="1893600"/>
          </a:xfrm>
          <a:prstGeom prst="straightConnector1">
            <a:avLst/>
          </a:prstGeom>
          <a:noFill/>
          <a:ln cap="flat" cmpd="sng" w="9525">
            <a:solidFill>
              <a:schemeClr val="dk2"/>
            </a:solidFill>
            <a:prstDash val="solid"/>
            <a:round/>
            <a:headEnd len="med" w="med" type="none"/>
            <a:tailEnd len="med" w="med" type="triangle"/>
          </a:ln>
        </p:spPr>
      </p:cxnSp>
      <p:cxnSp>
        <p:nvCxnSpPr>
          <p:cNvPr id="393" name="Google Shape;393;g2d948dc6f79_0_98"/>
          <p:cNvCxnSpPr/>
          <p:nvPr/>
        </p:nvCxnSpPr>
        <p:spPr>
          <a:xfrm flipH="1" rot="10800000">
            <a:off x="6330388" y="2953488"/>
            <a:ext cx="2271600" cy="87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g2d948dc6f79_0_98"/>
          <p:cNvCxnSpPr/>
          <p:nvPr/>
        </p:nvCxnSpPr>
        <p:spPr>
          <a:xfrm>
            <a:off x="6536063" y="3383963"/>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g2d948dc6f79_0_98"/>
          <p:cNvCxnSpPr/>
          <p:nvPr/>
        </p:nvCxnSpPr>
        <p:spPr>
          <a:xfrm>
            <a:off x="6536063" y="3157563"/>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g2d948dc6f79_0_98"/>
          <p:cNvCxnSpPr/>
          <p:nvPr/>
        </p:nvCxnSpPr>
        <p:spPr>
          <a:xfrm>
            <a:off x="6536063" y="3592313"/>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g2d948dc6f79_0_98"/>
          <p:cNvCxnSpPr/>
          <p:nvPr/>
        </p:nvCxnSpPr>
        <p:spPr>
          <a:xfrm>
            <a:off x="6794263" y="2878213"/>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g2d948dc6f79_0_98"/>
          <p:cNvCxnSpPr/>
          <p:nvPr/>
        </p:nvCxnSpPr>
        <p:spPr>
          <a:xfrm>
            <a:off x="6989713" y="2864738"/>
            <a:ext cx="0" cy="1776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g2d948dc6f79_0_98"/>
          <p:cNvCxnSpPr/>
          <p:nvPr/>
        </p:nvCxnSpPr>
        <p:spPr>
          <a:xfrm>
            <a:off x="7185138" y="2864738"/>
            <a:ext cx="0" cy="17760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g2d948dc6f79_0_98"/>
          <p:cNvCxnSpPr/>
          <p:nvPr/>
        </p:nvCxnSpPr>
        <p:spPr>
          <a:xfrm>
            <a:off x="7337538" y="2864738"/>
            <a:ext cx="0" cy="1776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g2d948dc6f79_0_98"/>
          <p:cNvCxnSpPr/>
          <p:nvPr/>
        </p:nvCxnSpPr>
        <p:spPr>
          <a:xfrm>
            <a:off x="6536063" y="3826463"/>
            <a:ext cx="161400" cy="0"/>
          </a:xfrm>
          <a:prstGeom prst="straightConnector1">
            <a:avLst/>
          </a:prstGeom>
          <a:noFill/>
          <a:ln cap="flat" cmpd="sng" w="9525">
            <a:solidFill>
              <a:schemeClr val="dk2"/>
            </a:solidFill>
            <a:prstDash val="solid"/>
            <a:round/>
            <a:headEnd len="med" w="med" type="none"/>
            <a:tailEnd len="med" w="med" type="none"/>
          </a:ln>
        </p:spPr>
      </p:cxnSp>
      <p:sp>
        <p:nvSpPr>
          <p:cNvPr id="402" name="Google Shape;402;g2d948dc6f79_0_98"/>
          <p:cNvSpPr txBox="1"/>
          <p:nvPr/>
        </p:nvSpPr>
        <p:spPr>
          <a:xfrm>
            <a:off x="8481138" y="2515588"/>
            <a:ext cx="37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600">
                <a:solidFill>
                  <a:schemeClr val="dk2"/>
                </a:solidFill>
                <a:latin typeface="Proxima Nova"/>
                <a:ea typeface="Proxima Nova"/>
                <a:cs typeface="Proxima Nova"/>
                <a:sym typeface="Proxima Nova"/>
              </a:rPr>
              <a:t>x</a:t>
            </a:r>
            <a:endParaRPr sz="1600">
              <a:solidFill>
                <a:schemeClr val="dk2"/>
              </a:solidFill>
              <a:latin typeface="Proxima Nova"/>
              <a:ea typeface="Proxima Nova"/>
              <a:cs typeface="Proxima Nova"/>
              <a:sym typeface="Proxima Nova"/>
            </a:endParaRPr>
          </a:p>
        </p:txBody>
      </p:sp>
      <p:sp>
        <p:nvSpPr>
          <p:cNvPr id="403" name="Google Shape;403;g2d948dc6f79_0_98"/>
          <p:cNvSpPr txBox="1"/>
          <p:nvPr/>
        </p:nvSpPr>
        <p:spPr>
          <a:xfrm>
            <a:off x="6331763" y="4382413"/>
            <a:ext cx="37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600">
                <a:solidFill>
                  <a:schemeClr val="dk2"/>
                </a:solidFill>
                <a:latin typeface="Proxima Nova"/>
                <a:ea typeface="Proxima Nova"/>
                <a:cs typeface="Proxima Nova"/>
                <a:sym typeface="Proxima Nova"/>
              </a:rPr>
              <a:t>y</a:t>
            </a:r>
            <a:endParaRPr sz="1600">
              <a:solidFill>
                <a:schemeClr val="dk2"/>
              </a:solidFill>
              <a:latin typeface="Proxima Nova"/>
              <a:ea typeface="Proxima Nova"/>
              <a:cs typeface="Proxima Nova"/>
              <a:sym typeface="Proxima Nova"/>
            </a:endParaRPr>
          </a:p>
        </p:txBody>
      </p:sp>
      <p:sp>
        <p:nvSpPr>
          <p:cNvPr id="404" name="Google Shape;404;g2d948dc6f79_0_98"/>
          <p:cNvSpPr/>
          <p:nvPr/>
        </p:nvSpPr>
        <p:spPr>
          <a:xfrm flipH="1">
            <a:off x="7165338" y="3603413"/>
            <a:ext cx="39600" cy="56100"/>
          </a:xfrm>
          <a:prstGeom prst="ellipse">
            <a:avLst/>
          </a:prstGeom>
          <a:solidFill>
            <a:srgbClr val="0D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05" name="Google Shape;405;g2d948dc6f79_0_98"/>
          <p:cNvSpPr txBox="1"/>
          <p:nvPr/>
        </p:nvSpPr>
        <p:spPr>
          <a:xfrm>
            <a:off x="7330688" y="3285913"/>
            <a:ext cx="487800" cy="3540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1100"/>
              <a:t>(3,3)</a:t>
            </a:r>
            <a:endParaRPr sz="1100"/>
          </a:p>
        </p:txBody>
      </p:sp>
      <p:sp>
        <p:nvSpPr>
          <p:cNvPr id="406" name="Google Shape;406;g2d948dc6f79_0_98"/>
          <p:cNvSpPr txBox="1"/>
          <p:nvPr/>
        </p:nvSpPr>
        <p:spPr>
          <a:xfrm>
            <a:off x="6752738" y="2374088"/>
            <a:ext cx="487800" cy="3231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900"/>
              <a:t>(0,0)</a:t>
            </a:r>
            <a:endParaRPr sz="900"/>
          </a:p>
        </p:txBody>
      </p:sp>
      <p:sp>
        <p:nvSpPr>
          <p:cNvPr id="407" name="Google Shape;407;g2d948dc6f79_0_98"/>
          <p:cNvSpPr/>
          <p:nvPr/>
        </p:nvSpPr>
        <p:spPr>
          <a:xfrm>
            <a:off x="6555788" y="2907763"/>
            <a:ext cx="86100" cy="11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408" name="Google Shape;408;g2d948dc6f79_0_98"/>
          <p:cNvCxnSpPr/>
          <p:nvPr/>
        </p:nvCxnSpPr>
        <p:spPr>
          <a:xfrm flipH="1">
            <a:off x="6694663" y="2664538"/>
            <a:ext cx="121800" cy="174600"/>
          </a:xfrm>
          <a:prstGeom prst="straightConnector1">
            <a:avLst/>
          </a:prstGeom>
          <a:noFill/>
          <a:ln cap="flat" cmpd="sng" w="9525">
            <a:solidFill>
              <a:schemeClr val="dk2"/>
            </a:solidFill>
            <a:prstDash val="solid"/>
            <a:round/>
            <a:headEnd len="med" w="med" type="none"/>
            <a:tailEnd len="med" w="med" type="triangle"/>
          </a:ln>
        </p:spPr>
      </p:cxnSp>
      <p:sp>
        <p:nvSpPr>
          <p:cNvPr id="409" name="Google Shape;409;g2d948dc6f79_0_98"/>
          <p:cNvSpPr/>
          <p:nvPr/>
        </p:nvSpPr>
        <p:spPr>
          <a:xfrm>
            <a:off x="7509663" y="2659238"/>
            <a:ext cx="487800" cy="1185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10" name="Google Shape;410;g2d948dc6f79_0_98"/>
          <p:cNvSpPr/>
          <p:nvPr/>
        </p:nvSpPr>
        <p:spPr>
          <a:xfrm rot="5400000">
            <a:off x="6206863" y="3637238"/>
            <a:ext cx="487800" cy="1185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11" name="Google Shape;411;g2d948dc6f79_0_98"/>
          <p:cNvSpPr txBox="1"/>
          <p:nvPr/>
        </p:nvSpPr>
        <p:spPr>
          <a:xfrm>
            <a:off x="6331750" y="2517388"/>
            <a:ext cx="37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00">
                <a:solidFill>
                  <a:schemeClr val="dk2"/>
                </a:solidFill>
                <a:latin typeface="Proxima Nova"/>
                <a:ea typeface="Proxima Nova"/>
                <a:cs typeface="Proxima Nova"/>
                <a:sym typeface="Proxima Nova"/>
              </a:rPr>
              <a:t>-y</a:t>
            </a:r>
            <a:endParaRPr sz="1000">
              <a:solidFill>
                <a:schemeClr val="dk2"/>
              </a:solidFill>
              <a:latin typeface="Proxima Nova"/>
              <a:ea typeface="Proxima Nova"/>
              <a:cs typeface="Proxima Nova"/>
              <a:sym typeface="Proxima Nova"/>
            </a:endParaRPr>
          </a:p>
        </p:txBody>
      </p:sp>
      <p:sp>
        <p:nvSpPr>
          <p:cNvPr id="412" name="Google Shape;412;g2d948dc6f79_0_98"/>
          <p:cNvSpPr txBox="1"/>
          <p:nvPr/>
        </p:nvSpPr>
        <p:spPr>
          <a:xfrm>
            <a:off x="6228000" y="2734763"/>
            <a:ext cx="37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00">
                <a:solidFill>
                  <a:schemeClr val="dk2"/>
                </a:solidFill>
                <a:latin typeface="Proxima Nova"/>
                <a:ea typeface="Proxima Nova"/>
                <a:cs typeface="Proxima Nova"/>
                <a:sym typeface="Proxima Nova"/>
              </a:rPr>
              <a:t>-x</a:t>
            </a:r>
            <a:endParaRPr sz="1000">
              <a:solidFill>
                <a:schemeClr val="dk2"/>
              </a:solidFill>
              <a:latin typeface="Proxima Nova"/>
              <a:ea typeface="Proxima Nova"/>
              <a:cs typeface="Proxima Nova"/>
              <a:sym typeface="Proxima Nova"/>
            </a:endParaRPr>
          </a:p>
        </p:txBody>
      </p:sp>
      <p:cxnSp>
        <p:nvCxnSpPr>
          <p:cNvPr id="413" name="Google Shape;413;g2d948dc6f79_0_98"/>
          <p:cNvCxnSpPr/>
          <p:nvPr/>
        </p:nvCxnSpPr>
        <p:spPr>
          <a:xfrm>
            <a:off x="6641888" y="4450338"/>
            <a:ext cx="1828800" cy="144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g2d948dc6f79_0_98"/>
          <p:cNvCxnSpPr/>
          <p:nvPr/>
        </p:nvCxnSpPr>
        <p:spPr>
          <a:xfrm>
            <a:off x="8451700" y="2953488"/>
            <a:ext cx="18900" cy="15453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g2d948dc6f79_0_98"/>
          <p:cNvSpPr txBox="1"/>
          <p:nvPr/>
        </p:nvSpPr>
        <p:spPr>
          <a:xfrm>
            <a:off x="6679088" y="4080638"/>
            <a:ext cx="635100" cy="3078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800"/>
              <a:t>(0,600)</a:t>
            </a:r>
            <a:endParaRPr sz="800"/>
          </a:p>
        </p:txBody>
      </p:sp>
      <p:sp>
        <p:nvSpPr>
          <p:cNvPr id="416" name="Google Shape;416;g2d948dc6f79_0_98"/>
          <p:cNvSpPr txBox="1"/>
          <p:nvPr/>
        </p:nvSpPr>
        <p:spPr>
          <a:xfrm>
            <a:off x="7750463" y="4097938"/>
            <a:ext cx="635100" cy="3078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800"/>
              <a:t>(800,600)</a:t>
            </a:r>
            <a:endParaRPr sz="800"/>
          </a:p>
        </p:txBody>
      </p:sp>
      <p:sp>
        <p:nvSpPr>
          <p:cNvPr id="417" name="Google Shape;417;g2d948dc6f79_0_98"/>
          <p:cNvSpPr txBox="1"/>
          <p:nvPr/>
        </p:nvSpPr>
        <p:spPr>
          <a:xfrm>
            <a:off x="7818488" y="3003038"/>
            <a:ext cx="567000" cy="307800"/>
          </a:xfrm>
          <a:prstGeom prst="rect">
            <a:avLst/>
          </a:prstGeom>
          <a:solidFill>
            <a:schemeClr val="lt1"/>
          </a:solid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800"/>
              <a:t>(800,0)</a:t>
            </a:r>
            <a:endParaRPr sz="800"/>
          </a:p>
        </p:txBody>
      </p:sp>
      <p:pic>
        <p:nvPicPr>
          <p:cNvPr id="418" name="Google Shape;418;g2d948dc6f79_0_98"/>
          <p:cNvPicPr preferRelativeResize="0"/>
          <p:nvPr/>
        </p:nvPicPr>
        <p:blipFill>
          <a:blip r:embed="rId3">
            <a:alphaModFix/>
          </a:blip>
          <a:stretch>
            <a:fillRect/>
          </a:stretch>
        </p:blipFill>
        <p:spPr>
          <a:xfrm>
            <a:off x="7152138" y="3639926"/>
            <a:ext cx="370801" cy="575724"/>
          </a:xfrm>
          <a:prstGeom prst="rect">
            <a:avLst/>
          </a:prstGeom>
          <a:noFill/>
          <a:ln>
            <a:noFill/>
          </a:ln>
        </p:spPr>
      </p:pic>
      <p:pic>
        <p:nvPicPr>
          <p:cNvPr id="419" name="Google Shape;419;g2d948dc6f79_0_98"/>
          <p:cNvPicPr preferRelativeResize="0"/>
          <p:nvPr/>
        </p:nvPicPr>
        <p:blipFill rotWithShape="1">
          <a:blip r:embed="rId4">
            <a:alphaModFix/>
          </a:blip>
          <a:srcRect b="2997" l="0" r="45024" t="0"/>
          <a:stretch/>
        </p:blipFill>
        <p:spPr>
          <a:xfrm>
            <a:off x="6572600" y="563826"/>
            <a:ext cx="1934749" cy="168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d948dc6f79_0_176"/>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425" name="Google Shape;425;g2d948dc6f79_0_176"/>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26" name="Google Shape;426;g2d948dc6f79_0_176"/>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27" name="Google Shape;427;g2d948dc6f79_0_176"/>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28" name="Google Shape;428;g2d948dc6f79_0_176"/>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29" name="Google Shape;429;g2d948dc6f79_0_176"/>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430" name="Google Shape;430;g2d948dc6f79_0_176"/>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431" name="Google Shape;431;g2d948dc6f79_0_176"/>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Agregando surface( superficie) con una imagen</a:t>
            </a:r>
            <a:endParaRPr b="0" i="0" sz="1700" u="none" cap="none" strike="noStrike">
              <a:solidFill>
                <a:srgbClr val="000000"/>
              </a:solidFill>
              <a:latin typeface="Arial"/>
              <a:ea typeface="Arial"/>
              <a:cs typeface="Arial"/>
              <a:sym typeface="Arial"/>
            </a:endParaRPr>
          </a:p>
        </p:txBody>
      </p:sp>
      <p:sp>
        <p:nvSpPr>
          <p:cNvPr id="432" name="Google Shape;432;g2d948dc6f79_0_176"/>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Cargando fondo y el mono</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433" name="Google Shape;433;g2d948dc6f79_0_176"/>
          <p:cNvSpPr txBox="1"/>
          <p:nvPr/>
        </p:nvSpPr>
        <p:spPr>
          <a:xfrm>
            <a:off x="459050" y="1277825"/>
            <a:ext cx="5769000" cy="33102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s-MX" sz="900"/>
              <a:t>import pygame</a:t>
            </a:r>
            <a:endParaRPr sz="900"/>
          </a:p>
          <a:p>
            <a:pPr indent="0" lvl="0" marL="457200" rtl="0" algn="l">
              <a:lnSpc>
                <a:spcPct val="115000"/>
              </a:lnSpc>
              <a:spcBef>
                <a:spcPts val="0"/>
              </a:spcBef>
              <a:spcAft>
                <a:spcPts val="0"/>
              </a:spcAft>
              <a:buNone/>
            </a:pPr>
            <a:r>
              <a:rPr lang="es-MX" sz="900"/>
              <a:t>ancho=800</a:t>
            </a:r>
            <a:endParaRPr sz="900"/>
          </a:p>
          <a:p>
            <a:pPr indent="0" lvl="0" marL="457200" rtl="0" algn="l">
              <a:lnSpc>
                <a:spcPct val="115000"/>
              </a:lnSpc>
              <a:spcBef>
                <a:spcPts val="0"/>
              </a:spcBef>
              <a:spcAft>
                <a:spcPts val="0"/>
              </a:spcAft>
              <a:buNone/>
            </a:pPr>
            <a:r>
              <a:rPr lang="es-MX" sz="900"/>
              <a:t>alto=600</a:t>
            </a:r>
            <a:endParaRPr sz="900"/>
          </a:p>
          <a:p>
            <a:pPr indent="0" lvl="0" marL="457200" rtl="0" algn="l">
              <a:lnSpc>
                <a:spcPct val="115000"/>
              </a:lnSpc>
              <a:spcBef>
                <a:spcPts val="0"/>
              </a:spcBef>
              <a:spcAft>
                <a:spcPts val="0"/>
              </a:spcAft>
              <a:buNone/>
            </a:pPr>
            <a:r>
              <a:rPr lang="es-MX" sz="900"/>
              <a:t>color_blanco=(255,255,255)</a:t>
            </a:r>
            <a:endParaRPr sz="900"/>
          </a:p>
          <a:p>
            <a:pPr indent="0" lvl="0" marL="457200" rtl="0" algn="l">
              <a:lnSpc>
                <a:spcPct val="115000"/>
              </a:lnSpc>
              <a:spcBef>
                <a:spcPts val="0"/>
              </a:spcBef>
              <a:spcAft>
                <a:spcPts val="0"/>
              </a:spcAft>
              <a:buNone/>
            </a:pPr>
            <a:r>
              <a:rPr lang="es-MX" sz="900"/>
              <a:t>color_negro=(0,0,0)</a:t>
            </a:r>
            <a:endParaRPr sz="900"/>
          </a:p>
          <a:p>
            <a:pPr indent="0" lvl="0" marL="457200" rtl="0" algn="l">
              <a:lnSpc>
                <a:spcPct val="115000"/>
              </a:lnSpc>
              <a:spcBef>
                <a:spcPts val="0"/>
              </a:spcBef>
              <a:spcAft>
                <a:spcPts val="0"/>
              </a:spcAft>
              <a:buNone/>
            </a:pPr>
            <a:r>
              <a:rPr lang="es-MX" sz="900"/>
              <a:t>pygame.init()</a:t>
            </a:r>
            <a:endParaRPr sz="900"/>
          </a:p>
          <a:p>
            <a:pPr indent="0" lvl="0" marL="457200" rtl="0" algn="l">
              <a:lnSpc>
                <a:spcPct val="115000"/>
              </a:lnSpc>
              <a:spcBef>
                <a:spcPts val="0"/>
              </a:spcBef>
              <a:spcAft>
                <a:spcPts val="0"/>
              </a:spcAft>
              <a:buNone/>
            </a:pPr>
            <a:r>
              <a:t/>
            </a:r>
            <a:endParaRPr sz="900"/>
          </a:p>
          <a:p>
            <a:pPr indent="0" lvl="0" marL="457200" rtl="0" algn="l">
              <a:lnSpc>
                <a:spcPct val="115000"/>
              </a:lnSpc>
              <a:spcBef>
                <a:spcPts val="0"/>
              </a:spcBef>
              <a:spcAft>
                <a:spcPts val="0"/>
              </a:spcAft>
              <a:buNone/>
            </a:pPr>
            <a:r>
              <a:rPr lang="es-MX" sz="900"/>
              <a:t># Creamos una superficie </a:t>
            </a:r>
            <a:endParaRPr sz="900"/>
          </a:p>
          <a:p>
            <a:pPr indent="0" lvl="0" marL="457200" rtl="0" algn="l">
              <a:lnSpc>
                <a:spcPct val="115000"/>
              </a:lnSpc>
              <a:spcBef>
                <a:spcPts val="0"/>
              </a:spcBef>
              <a:spcAft>
                <a:spcPts val="0"/>
              </a:spcAft>
              <a:buNone/>
            </a:pPr>
            <a:r>
              <a:rPr lang="es-MX" sz="900"/>
              <a:t>ventana = pygame.display.set_mode((ancho,alto))</a:t>
            </a:r>
            <a:endParaRPr sz="900"/>
          </a:p>
          <a:p>
            <a:pPr indent="0" lvl="0" marL="457200" rtl="0" algn="l">
              <a:lnSpc>
                <a:spcPct val="115000"/>
              </a:lnSpc>
              <a:spcBef>
                <a:spcPts val="0"/>
              </a:spcBef>
              <a:spcAft>
                <a:spcPts val="0"/>
              </a:spcAft>
              <a:buNone/>
            </a:pPr>
            <a:r>
              <a:rPr b="1" lang="es-MX" sz="1000"/>
              <a:t># cargamos el fondo y una imagen (se crea objetos "Surface")</a:t>
            </a:r>
            <a:endParaRPr b="1" sz="1000"/>
          </a:p>
          <a:p>
            <a:pPr indent="0" lvl="0" marL="457200" rtl="0" algn="l">
              <a:lnSpc>
                <a:spcPct val="115000"/>
              </a:lnSpc>
              <a:spcBef>
                <a:spcPts val="0"/>
              </a:spcBef>
              <a:spcAft>
                <a:spcPts val="0"/>
              </a:spcAft>
              <a:buNone/>
            </a:pPr>
            <a:r>
              <a:rPr lang="es-MX" sz="1100">
                <a:solidFill>
                  <a:srgbClr val="188038"/>
                </a:solidFill>
              </a:rPr>
              <a:t>fondo = pygame.image.load("imagenesmono/fondomonito.png").convert()</a:t>
            </a:r>
            <a:endParaRPr sz="1100">
              <a:solidFill>
                <a:srgbClr val="188038"/>
              </a:solidFill>
            </a:endParaRPr>
          </a:p>
          <a:p>
            <a:pPr indent="0" lvl="0" marL="457200" rtl="0" algn="l">
              <a:lnSpc>
                <a:spcPct val="115000"/>
              </a:lnSpc>
              <a:spcBef>
                <a:spcPts val="0"/>
              </a:spcBef>
              <a:spcAft>
                <a:spcPts val="0"/>
              </a:spcAft>
              <a:buNone/>
            </a:pPr>
            <a:r>
              <a:rPr lang="es-MX" sz="1100">
                <a:solidFill>
                  <a:srgbClr val="188038"/>
                </a:solidFill>
              </a:rPr>
              <a:t>donkingkong = pygame.image.load("imagenesmono/monito.png").convert()</a:t>
            </a:r>
            <a:endParaRPr sz="1100">
              <a:solidFill>
                <a:srgbClr val="188038"/>
              </a:solidFill>
            </a:endParaRPr>
          </a:p>
          <a:p>
            <a:pPr indent="0" lvl="0" marL="457200" rtl="0" algn="l">
              <a:lnSpc>
                <a:spcPct val="115000"/>
              </a:lnSpc>
              <a:spcBef>
                <a:spcPts val="0"/>
              </a:spcBef>
              <a:spcAft>
                <a:spcPts val="0"/>
              </a:spcAft>
              <a:buNone/>
            </a:pPr>
            <a:r>
              <a:rPr lang="es-MX" sz="1100">
                <a:solidFill>
                  <a:srgbClr val="188038"/>
                </a:solidFill>
              </a:rPr>
              <a:t>donkingkong</a:t>
            </a:r>
            <a:r>
              <a:rPr lang="es-MX" sz="1100">
                <a:solidFill>
                  <a:srgbClr val="188038"/>
                </a:solidFill>
              </a:rPr>
              <a:t>.set_colorkey(color_negro)</a:t>
            </a:r>
            <a:endParaRPr sz="1100">
              <a:solidFill>
                <a:srgbClr val="188038"/>
              </a:solidFill>
            </a:endParaRPr>
          </a:p>
          <a:p>
            <a:pPr indent="0" lvl="0" marL="457200" rtl="0" algn="l">
              <a:lnSpc>
                <a:spcPct val="115000"/>
              </a:lnSpc>
              <a:spcBef>
                <a:spcPts val="0"/>
              </a:spcBef>
              <a:spcAft>
                <a:spcPts val="0"/>
              </a:spcAft>
              <a:buNone/>
            </a:pPr>
            <a:r>
              <a:rPr b="1" lang="es-MX" sz="1000">
                <a:solidFill>
                  <a:srgbClr val="0D0D0D"/>
                </a:solidFill>
              </a:rPr>
              <a:t>#dibuja en la ventana las superficies cargadas</a:t>
            </a:r>
            <a:endParaRPr b="1" sz="1000">
              <a:solidFill>
                <a:srgbClr val="0D0D0D"/>
              </a:solidFill>
            </a:endParaRPr>
          </a:p>
          <a:p>
            <a:pPr indent="457200" lvl="0" marL="0" rtl="0" algn="l">
              <a:lnSpc>
                <a:spcPct val="115000"/>
              </a:lnSpc>
              <a:spcBef>
                <a:spcPts val="0"/>
              </a:spcBef>
              <a:spcAft>
                <a:spcPts val="0"/>
              </a:spcAft>
              <a:buNone/>
            </a:pPr>
            <a:r>
              <a:rPr lang="es-MX" sz="1100">
                <a:solidFill>
                  <a:schemeClr val="accent4"/>
                </a:solidFill>
              </a:rPr>
              <a:t>ventana.blit(fondo, (0, 0))</a:t>
            </a:r>
            <a:endParaRPr sz="1100">
              <a:solidFill>
                <a:schemeClr val="accent4"/>
              </a:solidFill>
            </a:endParaRPr>
          </a:p>
          <a:p>
            <a:pPr indent="0" lvl="0" marL="457200" rtl="0" algn="l">
              <a:lnSpc>
                <a:spcPct val="115000"/>
              </a:lnSpc>
              <a:spcBef>
                <a:spcPts val="0"/>
              </a:spcBef>
              <a:spcAft>
                <a:spcPts val="0"/>
              </a:spcAft>
              <a:buNone/>
            </a:pPr>
            <a:r>
              <a:rPr lang="es-MX" sz="1100">
                <a:solidFill>
                  <a:schemeClr val="accent4"/>
                </a:solidFill>
              </a:rPr>
              <a:t>ventana.blit(</a:t>
            </a:r>
            <a:r>
              <a:rPr lang="es-MX" sz="1100">
                <a:solidFill>
                  <a:schemeClr val="accent4"/>
                </a:solidFill>
              </a:rPr>
              <a:t>donkingkong </a:t>
            </a:r>
            <a:r>
              <a:rPr lang="es-MX" sz="1100">
                <a:solidFill>
                  <a:schemeClr val="accent4"/>
                </a:solidFill>
              </a:rPr>
              <a:t>, (35, 110))</a:t>
            </a:r>
            <a:endParaRPr sz="1100">
              <a:solidFill>
                <a:schemeClr val="accent4"/>
              </a:solidFill>
            </a:endParaRPr>
          </a:p>
          <a:p>
            <a:pPr indent="0" lvl="0" marL="457200" rtl="0" algn="l">
              <a:lnSpc>
                <a:spcPct val="115000"/>
              </a:lnSpc>
              <a:spcBef>
                <a:spcPts val="0"/>
              </a:spcBef>
              <a:spcAft>
                <a:spcPts val="0"/>
              </a:spcAft>
              <a:buNone/>
            </a:pPr>
            <a:r>
              <a:t/>
            </a:r>
            <a:endParaRPr sz="1100"/>
          </a:p>
          <a:p>
            <a:pPr indent="0" lvl="0" marL="457200" rtl="0" algn="l">
              <a:lnSpc>
                <a:spcPct val="115000"/>
              </a:lnSpc>
              <a:spcBef>
                <a:spcPts val="0"/>
              </a:spcBef>
              <a:spcAft>
                <a:spcPts val="0"/>
              </a:spcAft>
              <a:buNone/>
            </a:pPr>
            <a:r>
              <a:rPr lang="es-MX" sz="1100"/>
              <a:t>pygame.display.flip()</a:t>
            </a:r>
            <a:endParaRPr sz="1100"/>
          </a:p>
        </p:txBody>
      </p:sp>
      <p:pic>
        <p:nvPicPr>
          <p:cNvPr id="434" name="Google Shape;434;g2d948dc6f79_0_176"/>
          <p:cNvPicPr preferRelativeResize="0"/>
          <p:nvPr/>
        </p:nvPicPr>
        <p:blipFill>
          <a:blip r:embed="rId3">
            <a:alphaModFix/>
          </a:blip>
          <a:stretch>
            <a:fillRect/>
          </a:stretch>
        </p:blipFill>
        <p:spPr>
          <a:xfrm>
            <a:off x="6393975" y="1079050"/>
            <a:ext cx="2611150" cy="2063493"/>
          </a:xfrm>
          <a:prstGeom prst="rect">
            <a:avLst/>
          </a:prstGeom>
          <a:noFill/>
          <a:ln>
            <a:noFill/>
          </a:ln>
        </p:spPr>
      </p:pic>
      <p:sp>
        <p:nvSpPr>
          <p:cNvPr id="435" name="Google Shape;435;g2d948dc6f79_0_176"/>
          <p:cNvSpPr txBox="1"/>
          <p:nvPr/>
        </p:nvSpPr>
        <p:spPr>
          <a:xfrm>
            <a:off x="6584150" y="3254525"/>
            <a:ext cx="22308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qué</a:t>
            </a:r>
            <a:r>
              <a:rPr lang="es-MX" sz="1800" u="sng">
                <a:solidFill>
                  <a:schemeClr val="dk2"/>
                </a:solidFill>
                <a:highlight>
                  <a:schemeClr val="lt1"/>
                </a:highlight>
                <a:latin typeface="Proxima Nova"/>
                <a:ea typeface="Proxima Nova"/>
                <a:cs typeface="Proxima Nova"/>
                <a:sym typeface="Proxima Nova"/>
              </a:rPr>
              <a:t> </a:t>
            </a:r>
            <a:r>
              <a:rPr lang="es-MX" sz="1800" u="sng">
                <a:solidFill>
                  <a:schemeClr val="dk2"/>
                </a:solidFill>
                <a:highlight>
                  <a:schemeClr val="lt1"/>
                </a:highlight>
                <a:latin typeface="Proxima Nova"/>
                <a:ea typeface="Proxima Nova"/>
                <a:cs typeface="Proxima Nova"/>
                <a:sym typeface="Proxima Nova"/>
              </a:rPr>
              <a:t>está</a:t>
            </a:r>
            <a:r>
              <a:rPr lang="es-MX" sz="1800" u="sng">
                <a:solidFill>
                  <a:schemeClr val="dk2"/>
                </a:solidFill>
                <a:highlight>
                  <a:schemeClr val="lt1"/>
                </a:highlight>
                <a:latin typeface="Proxima Nova"/>
                <a:ea typeface="Proxima Nova"/>
                <a:cs typeface="Proxima Nova"/>
                <a:sym typeface="Proxima Nova"/>
              </a:rPr>
              <a:t> pasando?</a:t>
            </a:r>
            <a:endParaRPr b="0" i="0" sz="1800" u="sng" cap="none" strike="noStrike">
              <a:solidFill>
                <a:schemeClr val="dk2"/>
              </a:solidFill>
              <a:highlight>
                <a:schemeClr val="lt1"/>
              </a:highlight>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d948dc6f79_0_223"/>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441" name="Google Shape;441;g2d948dc6f79_0_223"/>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42" name="Google Shape;442;g2d948dc6f79_0_223"/>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43" name="Google Shape;443;g2d948dc6f79_0_223"/>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44" name="Google Shape;444;g2d948dc6f79_0_223"/>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45" name="Google Shape;445;g2d948dc6f79_0_223"/>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446" name="Google Shape;446;g2d948dc6f79_0_223"/>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447" name="Google Shape;447;g2d948dc6f79_0_223"/>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Agregando surface( superficie) con una imagen</a:t>
            </a:r>
            <a:endParaRPr b="0" i="0" sz="1700" u="none" cap="none" strike="noStrike">
              <a:solidFill>
                <a:srgbClr val="000000"/>
              </a:solidFill>
              <a:latin typeface="Arial"/>
              <a:ea typeface="Arial"/>
              <a:cs typeface="Arial"/>
              <a:sym typeface="Arial"/>
            </a:endParaRPr>
          </a:p>
        </p:txBody>
      </p:sp>
      <p:sp>
        <p:nvSpPr>
          <p:cNvPr id="448" name="Google Shape;448;g2d948dc6f79_0_223"/>
          <p:cNvSpPr txBox="1"/>
          <p:nvPr/>
        </p:nvSpPr>
        <p:spPr>
          <a:xfrm>
            <a:off x="516700" y="749275"/>
            <a:ext cx="49176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Modificando tamaño con transform.scale()</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449" name="Google Shape;449;g2d948dc6f79_0_223"/>
          <p:cNvSpPr txBox="1"/>
          <p:nvPr/>
        </p:nvSpPr>
        <p:spPr>
          <a:xfrm>
            <a:off x="459050" y="1277825"/>
            <a:ext cx="5769000" cy="31509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s-MX" sz="900"/>
              <a:t>import pygame</a:t>
            </a:r>
            <a:endParaRPr sz="900"/>
          </a:p>
          <a:p>
            <a:pPr indent="0" lvl="0" marL="457200" rtl="0" algn="l">
              <a:lnSpc>
                <a:spcPct val="115000"/>
              </a:lnSpc>
              <a:spcBef>
                <a:spcPts val="0"/>
              </a:spcBef>
              <a:spcAft>
                <a:spcPts val="0"/>
              </a:spcAft>
              <a:buNone/>
            </a:pPr>
            <a:r>
              <a:rPr lang="es-MX" sz="900"/>
              <a:t>ancho=800</a:t>
            </a:r>
            <a:endParaRPr sz="900"/>
          </a:p>
          <a:p>
            <a:pPr indent="0" lvl="0" marL="457200" rtl="0" algn="l">
              <a:lnSpc>
                <a:spcPct val="115000"/>
              </a:lnSpc>
              <a:spcBef>
                <a:spcPts val="0"/>
              </a:spcBef>
              <a:spcAft>
                <a:spcPts val="0"/>
              </a:spcAft>
              <a:buNone/>
            </a:pPr>
            <a:r>
              <a:rPr lang="es-MX" sz="900"/>
              <a:t>alto=600</a:t>
            </a:r>
            <a:endParaRPr sz="900"/>
          </a:p>
          <a:p>
            <a:pPr indent="0" lvl="0" marL="457200" rtl="0" algn="l">
              <a:lnSpc>
                <a:spcPct val="115000"/>
              </a:lnSpc>
              <a:spcBef>
                <a:spcPts val="0"/>
              </a:spcBef>
              <a:spcAft>
                <a:spcPts val="0"/>
              </a:spcAft>
              <a:buNone/>
            </a:pPr>
            <a:r>
              <a:rPr lang="es-MX" sz="900"/>
              <a:t>color_blanco=(255,255,255)</a:t>
            </a:r>
            <a:endParaRPr sz="900"/>
          </a:p>
          <a:p>
            <a:pPr indent="0" lvl="0" marL="457200" rtl="0" algn="l">
              <a:lnSpc>
                <a:spcPct val="115000"/>
              </a:lnSpc>
              <a:spcBef>
                <a:spcPts val="0"/>
              </a:spcBef>
              <a:spcAft>
                <a:spcPts val="0"/>
              </a:spcAft>
              <a:buNone/>
            </a:pPr>
            <a:r>
              <a:rPr lang="es-MX" sz="900"/>
              <a:t>color_negro=(0,0,0)</a:t>
            </a:r>
            <a:endParaRPr sz="900"/>
          </a:p>
          <a:p>
            <a:pPr indent="0" lvl="0" marL="457200" rtl="0" algn="l">
              <a:lnSpc>
                <a:spcPct val="115000"/>
              </a:lnSpc>
              <a:spcBef>
                <a:spcPts val="0"/>
              </a:spcBef>
              <a:spcAft>
                <a:spcPts val="0"/>
              </a:spcAft>
              <a:buNone/>
            </a:pPr>
            <a:r>
              <a:rPr lang="es-MX" sz="900"/>
              <a:t>pygame.init()</a:t>
            </a:r>
            <a:endParaRPr sz="900"/>
          </a:p>
          <a:p>
            <a:pPr indent="457200" lvl="0" marL="0" rtl="0" algn="l">
              <a:lnSpc>
                <a:spcPct val="115000"/>
              </a:lnSpc>
              <a:spcBef>
                <a:spcPts val="0"/>
              </a:spcBef>
              <a:spcAft>
                <a:spcPts val="0"/>
              </a:spcAft>
              <a:buNone/>
            </a:pPr>
            <a:r>
              <a:rPr lang="es-MX" sz="900"/>
              <a:t># Creamos una superficie </a:t>
            </a:r>
            <a:endParaRPr sz="900"/>
          </a:p>
          <a:p>
            <a:pPr indent="0" lvl="0" marL="457200" rtl="0" algn="l">
              <a:lnSpc>
                <a:spcPct val="115000"/>
              </a:lnSpc>
              <a:spcBef>
                <a:spcPts val="0"/>
              </a:spcBef>
              <a:spcAft>
                <a:spcPts val="0"/>
              </a:spcAft>
              <a:buNone/>
            </a:pPr>
            <a:r>
              <a:rPr lang="es-MX" sz="900"/>
              <a:t>ventana = pygame.display.set_mode((ancho,alto))</a:t>
            </a:r>
            <a:endParaRPr sz="900"/>
          </a:p>
          <a:p>
            <a:pPr indent="0" lvl="0" marL="457200" rtl="0" algn="l">
              <a:lnSpc>
                <a:spcPct val="115000"/>
              </a:lnSpc>
              <a:spcBef>
                <a:spcPts val="0"/>
              </a:spcBef>
              <a:spcAft>
                <a:spcPts val="0"/>
              </a:spcAft>
              <a:buNone/>
            </a:pPr>
            <a:r>
              <a:rPr b="1" lang="es-MX" sz="1000"/>
              <a:t># cargamos el fondo y una imagen (se crea objetos "Surface")</a:t>
            </a:r>
            <a:endParaRPr b="1" sz="1000"/>
          </a:p>
          <a:p>
            <a:pPr indent="0" lvl="0" marL="457200" rtl="0" algn="l">
              <a:lnSpc>
                <a:spcPct val="115000"/>
              </a:lnSpc>
              <a:spcBef>
                <a:spcPts val="0"/>
              </a:spcBef>
              <a:spcAft>
                <a:spcPts val="0"/>
              </a:spcAft>
              <a:buNone/>
            </a:pPr>
            <a:r>
              <a:rPr lang="es-MX" sz="1100">
                <a:solidFill>
                  <a:srgbClr val="188038"/>
                </a:solidFill>
              </a:rPr>
              <a:t>fondo = pygame.image.load("imagenesmono/fondomonito.png").convert()</a:t>
            </a:r>
            <a:endParaRPr sz="1100">
              <a:solidFill>
                <a:srgbClr val="188038"/>
              </a:solidFill>
            </a:endParaRPr>
          </a:p>
          <a:p>
            <a:pPr indent="0" lvl="0" marL="457200" rtl="0" algn="l">
              <a:lnSpc>
                <a:spcPct val="115000"/>
              </a:lnSpc>
              <a:spcBef>
                <a:spcPts val="0"/>
              </a:spcBef>
              <a:spcAft>
                <a:spcPts val="0"/>
              </a:spcAft>
              <a:buNone/>
            </a:pPr>
            <a:r>
              <a:rPr b="1" lang="es-MX" sz="1100">
                <a:solidFill>
                  <a:srgbClr val="188038"/>
                </a:solidFill>
              </a:rPr>
              <a:t>fondo = pygame.transform.scale(fondo, (ancho, alto)) </a:t>
            </a:r>
            <a:endParaRPr b="1" sz="1100">
              <a:solidFill>
                <a:srgbClr val="188038"/>
              </a:solidFill>
            </a:endParaRPr>
          </a:p>
          <a:p>
            <a:pPr indent="0" lvl="0" marL="457200" rtl="0" algn="l">
              <a:lnSpc>
                <a:spcPct val="115000"/>
              </a:lnSpc>
              <a:spcBef>
                <a:spcPts val="0"/>
              </a:spcBef>
              <a:spcAft>
                <a:spcPts val="0"/>
              </a:spcAft>
              <a:buNone/>
            </a:pPr>
            <a:r>
              <a:rPr lang="es-MX" sz="1100">
                <a:solidFill>
                  <a:srgbClr val="188038"/>
                </a:solidFill>
              </a:rPr>
              <a:t>donkingkong = pygame.image.load("imagenesmono/monito.png").convert()</a:t>
            </a:r>
            <a:endParaRPr sz="1100">
              <a:solidFill>
                <a:srgbClr val="188038"/>
              </a:solidFill>
            </a:endParaRPr>
          </a:p>
          <a:p>
            <a:pPr indent="0" lvl="0" marL="457200" rtl="0" algn="l">
              <a:lnSpc>
                <a:spcPct val="115000"/>
              </a:lnSpc>
              <a:spcBef>
                <a:spcPts val="0"/>
              </a:spcBef>
              <a:spcAft>
                <a:spcPts val="0"/>
              </a:spcAft>
              <a:buNone/>
            </a:pPr>
            <a:r>
              <a:rPr lang="es-MX" sz="1100">
                <a:solidFill>
                  <a:srgbClr val="188038"/>
                </a:solidFill>
              </a:rPr>
              <a:t>donkingkong.set_colorkey(color_negro)</a:t>
            </a:r>
            <a:endParaRPr sz="1100">
              <a:solidFill>
                <a:srgbClr val="188038"/>
              </a:solidFill>
            </a:endParaRPr>
          </a:p>
          <a:p>
            <a:pPr indent="0" lvl="0" marL="457200" rtl="0" algn="l">
              <a:lnSpc>
                <a:spcPct val="115000"/>
              </a:lnSpc>
              <a:spcBef>
                <a:spcPts val="0"/>
              </a:spcBef>
              <a:spcAft>
                <a:spcPts val="0"/>
              </a:spcAft>
              <a:buNone/>
            </a:pPr>
            <a:r>
              <a:rPr b="1" lang="es-MX" sz="1000">
                <a:solidFill>
                  <a:srgbClr val="0D0D0D"/>
                </a:solidFill>
              </a:rPr>
              <a:t>#dibuja en la ventana las superficies cargadas</a:t>
            </a:r>
            <a:endParaRPr b="1" sz="1000">
              <a:solidFill>
                <a:srgbClr val="0D0D0D"/>
              </a:solidFill>
            </a:endParaRPr>
          </a:p>
          <a:p>
            <a:pPr indent="457200" lvl="0" marL="0" rtl="0" algn="l">
              <a:lnSpc>
                <a:spcPct val="115000"/>
              </a:lnSpc>
              <a:spcBef>
                <a:spcPts val="0"/>
              </a:spcBef>
              <a:spcAft>
                <a:spcPts val="0"/>
              </a:spcAft>
              <a:buNone/>
            </a:pPr>
            <a:r>
              <a:rPr lang="es-MX" sz="1100">
                <a:solidFill>
                  <a:schemeClr val="accent4"/>
                </a:solidFill>
              </a:rPr>
              <a:t>ventana.blit(fondo, (0, 0))</a:t>
            </a:r>
            <a:endParaRPr sz="1100">
              <a:solidFill>
                <a:schemeClr val="accent4"/>
              </a:solidFill>
            </a:endParaRPr>
          </a:p>
          <a:p>
            <a:pPr indent="0" lvl="0" marL="457200" rtl="0" algn="l">
              <a:lnSpc>
                <a:spcPct val="115000"/>
              </a:lnSpc>
              <a:spcBef>
                <a:spcPts val="0"/>
              </a:spcBef>
              <a:spcAft>
                <a:spcPts val="0"/>
              </a:spcAft>
              <a:buNone/>
            </a:pPr>
            <a:r>
              <a:rPr lang="es-MX" sz="1100">
                <a:solidFill>
                  <a:schemeClr val="accent4"/>
                </a:solidFill>
              </a:rPr>
              <a:t>ventana.blit(donkingkong , (35, 110))</a:t>
            </a:r>
            <a:endParaRPr sz="1100">
              <a:solidFill>
                <a:schemeClr val="accent4"/>
              </a:solidFill>
            </a:endParaRPr>
          </a:p>
          <a:p>
            <a:pPr indent="457200" lvl="0" marL="0" rtl="0" algn="l">
              <a:lnSpc>
                <a:spcPct val="115000"/>
              </a:lnSpc>
              <a:spcBef>
                <a:spcPts val="0"/>
              </a:spcBef>
              <a:spcAft>
                <a:spcPts val="0"/>
              </a:spcAft>
              <a:buNone/>
            </a:pPr>
            <a:r>
              <a:rPr lang="es-MX" sz="1100"/>
              <a:t>pygame.display.flip()</a:t>
            </a:r>
            <a:endParaRPr sz="1100"/>
          </a:p>
        </p:txBody>
      </p:sp>
      <p:sp>
        <p:nvSpPr>
          <p:cNvPr id="450" name="Google Shape;450;g2d948dc6f79_0_223"/>
          <p:cNvSpPr txBox="1"/>
          <p:nvPr/>
        </p:nvSpPr>
        <p:spPr>
          <a:xfrm>
            <a:off x="6584150" y="3254525"/>
            <a:ext cx="24210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a:solidFill>
                  <a:schemeClr val="dk2"/>
                </a:solidFill>
                <a:highlight>
                  <a:schemeClr val="lt1"/>
                </a:highlight>
                <a:latin typeface="Proxima Nova"/>
                <a:ea typeface="Proxima Nova"/>
                <a:cs typeface="Proxima Nova"/>
                <a:sym typeface="Proxima Nova"/>
              </a:rPr>
              <a:t>qué estaba pasando?</a:t>
            </a:r>
            <a:endParaRPr sz="1800">
              <a:solidFill>
                <a:schemeClr val="dk2"/>
              </a:solidFill>
              <a:highlight>
                <a:schemeClr val="lt1"/>
              </a:highlight>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rPr lang="es-MX">
                <a:solidFill>
                  <a:schemeClr val="dk2"/>
                </a:solidFill>
                <a:highlight>
                  <a:schemeClr val="lt1"/>
                </a:highlight>
                <a:latin typeface="Proxima Nova"/>
                <a:ea typeface="Proxima Nova"/>
                <a:cs typeface="Proxima Nova"/>
                <a:sym typeface="Proxima Nova"/>
              </a:rPr>
              <a:t>tenemos que agrandar el fondo al tamaño de la ventana</a:t>
            </a:r>
            <a:endParaRPr>
              <a:solidFill>
                <a:schemeClr val="dk2"/>
              </a:solidFill>
              <a:highlight>
                <a:schemeClr val="lt1"/>
              </a:highlight>
              <a:latin typeface="Proxima Nova"/>
              <a:ea typeface="Proxima Nova"/>
              <a:cs typeface="Proxima Nova"/>
              <a:sym typeface="Proxima Nova"/>
            </a:endParaRPr>
          </a:p>
        </p:txBody>
      </p:sp>
      <p:pic>
        <p:nvPicPr>
          <p:cNvPr id="451" name="Google Shape;451;g2d948dc6f79_0_223"/>
          <p:cNvPicPr preferRelativeResize="0"/>
          <p:nvPr/>
        </p:nvPicPr>
        <p:blipFill>
          <a:blip r:embed="rId3">
            <a:alphaModFix/>
          </a:blip>
          <a:stretch>
            <a:fillRect/>
          </a:stretch>
        </p:blipFill>
        <p:spPr>
          <a:xfrm>
            <a:off x="6394000" y="994025"/>
            <a:ext cx="2611151" cy="20490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b62c6073ec_0_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75" name="Google Shape;75;g2b62c6073ec_0_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6" name="Google Shape;76;g2b62c6073ec_0_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7" name="Google Shape;77;g2b62c6073ec_0_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8" name="Google Shape;78;g2b62c6073ec_0_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9" name="Google Shape;79;g2b62c6073ec_0_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80" name="Google Shape;80;g2b62c6073ec_0_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19"/>
              </a:srgbClr>
            </a:outerShdw>
          </a:effectLst>
        </p:spPr>
      </p:cxnSp>
      <p:sp>
        <p:nvSpPr>
          <p:cNvPr id="81" name="Google Shape;81;g2b62c6073ec_0_0"/>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s-MX" sz="2700" u="none" cap="none" strike="noStrike">
                <a:solidFill>
                  <a:schemeClr val="dk2"/>
                </a:solidFill>
                <a:latin typeface="Proxima Nova"/>
                <a:ea typeface="Proxima Nova"/>
                <a:cs typeface="Proxima Nova"/>
                <a:sym typeface="Proxima Nova"/>
              </a:rPr>
              <a:t>Temario</a:t>
            </a:r>
            <a:endParaRPr b="0" i="0" sz="2000" u="none" cap="none" strike="noStrike">
              <a:solidFill>
                <a:srgbClr val="000000"/>
              </a:solidFill>
              <a:latin typeface="Arial"/>
              <a:ea typeface="Arial"/>
              <a:cs typeface="Arial"/>
              <a:sym typeface="Arial"/>
            </a:endParaRPr>
          </a:p>
        </p:txBody>
      </p:sp>
      <p:sp>
        <p:nvSpPr>
          <p:cNvPr id="82" name="Google Shape;82;g2b62c6073ec_0_0"/>
          <p:cNvSpPr txBox="1"/>
          <p:nvPr/>
        </p:nvSpPr>
        <p:spPr>
          <a:xfrm>
            <a:off x="384225" y="1016450"/>
            <a:ext cx="5473800" cy="26475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dk2"/>
              </a:buClr>
              <a:buSzPts val="1600"/>
              <a:buFont typeface="Arial"/>
              <a:buChar char="●"/>
            </a:pPr>
            <a:r>
              <a:rPr lang="es-MX" sz="1600">
                <a:solidFill>
                  <a:schemeClr val="dk2"/>
                </a:solidFill>
              </a:rPr>
              <a:t>Que es pygame</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lang="es-MX" sz="1600">
                <a:solidFill>
                  <a:schemeClr val="dk2"/>
                </a:solidFill>
              </a:rPr>
              <a:t>creando nuestra ventana</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lang="es-MX" sz="1600">
                <a:solidFill>
                  <a:schemeClr val="dk2"/>
                </a:solidFill>
              </a:rPr>
              <a:t>superficies</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lang="es-MX" sz="1600">
                <a:solidFill>
                  <a:schemeClr val="dk2"/>
                </a:solidFill>
              </a:rPr>
              <a:t>frame</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lang="es-MX" sz="1600">
                <a:solidFill>
                  <a:schemeClr val="dk2"/>
                </a:solidFill>
              </a:rPr>
              <a:t>movimiento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lang="es-MX" sz="1600">
                <a:solidFill>
                  <a:schemeClr val="dk2"/>
                </a:solidFill>
              </a:rPr>
              <a:t>repaso de POO</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lang="es-MX" sz="1600">
                <a:solidFill>
                  <a:schemeClr val="dk2"/>
                </a:solidFill>
              </a:rPr>
              <a:t>adecuando lo hecho a POO</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lang="es-MX" sz="1600">
                <a:solidFill>
                  <a:schemeClr val="dk2"/>
                </a:solidFill>
              </a:rPr>
              <a:t>cambiando sprite </a:t>
            </a:r>
            <a:r>
              <a:rPr lang="es-MX" sz="1600">
                <a:solidFill>
                  <a:schemeClr val="dk2"/>
                </a:solidFill>
              </a:rPr>
              <a:t>según</a:t>
            </a:r>
            <a:r>
              <a:rPr lang="es-MX" sz="1600">
                <a:solidFill>
                  <a:schemeClr val="dk2"/>
                </a:solidFill>
              </a:rPr>
              <a:t> la tecla presionada</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lang="es-MX" sz="1600">
                <a:solidFill>
                  <a:schemeClr val="dk2"/>
                </a:solidFill>
              </a:rPr>
              <a:t> y </a:t>
            </a:r>
            <a:r>
              <a:rPr lang="es-MX" sz="1600">
                <a:solidFill>
                  <a:schemeClr val="dk2"/>
                </a:solidFill>
              </a:rPr>
              <a:t>más</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600" u="none" cap="none" strike="noStrike">
              <a:solidFill>
                <a:schemeClr val="dk2"/>
              </a:solidFill>
              <a:latin typeface="Arial"/>
              <a:ea typeface="Arial"/>
              <a:cs typeface="Arial"/>
              <a:sym typeface="Arial"/>
            </a:endParaRPr>
          </a:p>
        </p:txBody>
      </p:sp>
      <p:pic>
        <p:nvPicPr>
          <p:cNvPr id="83" name="Google Shape;83;g2b62c6073ec_0_0"/>
          <p:cNvPicPr preferRelativeResize="0"/>
          <p:nvPr/>
        </p:nvPicPr>
        <p:blipFill>
          <a:blip r:embed="rId3">
            <a:alphaModFix/>
          </a:blip>
          <a:stretch>
            <a:fillRect/>
          </a:stretch>
        </p:blipFill>
        <p:spPr>
          <a:xfrm>
            <a:off x="5441825" y="1016460"/>
            <a:ext cx="3702101" cy="208244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d948dc6f79_0_285"/>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457" name="Google Shape;457;g2d948dc6f79_0_285"/>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58" name="Google Shape;458;g2d948dc6f79_0_285"/>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59" name="Google Shape;459;g2d948dc6f79_0_285"/>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60" name="Google Shape;460;g2d948dc6f79_0_285"/>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61" name="Google Shape;461;g2d948dc6f79_0_285"/>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462" name="Google Shape;462;g2d948dc6f79_0_285"/>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463" name="Google Shape;463;g2d948dc6f79_0_285"/>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Eventos</a:t>
            </a:r>
            <a:endParaRPr b="0" i="0" sz="1700" u="none" cap="none" strike="noStrike">
              <a:solidFill>
                <a:srgbClr val="000000"/>
              </a:solidFill>
              <a:latin typeface="Arial"/>
              <a:ea typeface="Arial"/>
              <a:cs typeface="Arial"/>
              <a:sym typeface="Arial"/>
            </a:endParaRPr>
          </a:p>
        </p:txBody>
      </p:sp>
      <p:sp>
        <p:nvSpPr>
          <p:cNvPr id="464" name="Google Shape;464;g2d948dc6f79_0_285"/>
          <p:cNvSpPr txBox="1"/>
          <p:nvPr/>
        </p:nvSpPr>
        <p:spPr>
          <a:xfrm>
            <a:off x="516700" y="749275"/>
            <a:ext cx="49176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Que son</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465" name="Google Shape;465;g2d948dc6f79_0_285"/>
          <p:cNvSpPr txBox="1"/>
          <p:nvPr/>
        </p:nvSpPr>
        <p:spPr>
          <a:xfrm>
            <a:off x="459050" y="1277825"/>
            <a:ext cx="5769000" cy="9381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1100"/>
              <a:t>En </a:t>
            </a:r>
            <a:r>
              <a:rPr b="1" lang="es-MX" sz="1100"/>
              <a:t>Pygame</a:t>
            </a:r>
            <a:r>
              <a:rPr lang="es-MX" sz="1100"/>
              <a:t>, los eventos permiten detectar </a:t>
            </a:r>
            <a:r>
              <a:rPr b="1" lang="es-MX" sz="1100"/>
              <a:t>interacciones del usuario</a:t>
            </a:r>
            <a:r>
              <a:rPr lang="es-MX" sz="1100"/>
              <a:t>, como presionar teclas, mover el mouse o cerrar la ventana.</a:t>
            </a:r>
            <a:endParaRPr sz="1100"/>
          </a:p>
          <a:p>
            <a:pPr indent="-298450" lvl="0" marL="457200" rtl="0" algn="l">
              <a:lnSpc>
                <a:spcPct val="115000"/>
              </a:lnSpc>
              <a:spcBef>
                <a:spcPts val="0"/>
              </a:spcBef>
              <a:spcAft>
                <a:spcPts val="0"/>
              </a:spcAft>
              <a:buSzPts val="1100"/>
              <a:buChar char="●"/>
            </a:pPr>
            <a:r>
              <a:rPr lang="es-MX" sz="1100"/>
              <a:t>pygame.event.get() es una lista de eventos que nos detectara el </a:t>
            </a:r>
            <a:r>
              <a:rPr lang="es-MX" sz="1100"/>
              <a:t>módulo</a:t>
            </a:r>
            <a:r>
              <a:rPr lang="es-MX" sz="1100"/>
              <a:t> pygame ejemplo [ tecla presionada R, tecla presionada Y, click mouse, cerrar </a:t>
            </a:r>
            <a:r>
              <a:rPr lang="es-MX" sz="1100"/>
              <a:t>ventana</a:t>
            </a:r>
            <a:r>
              <a:rPr lang="es-MX" sz="1100"/>
              <a:t>]</a:t>
            </a:r>
            <a:endParaRPr sz="1100"/>
          </a:p>
        </p:txBody>
      </p:sp>
      <p:sp>
        <p:nvSpPr>
          <p:cNvPr id="466" name="Google Shape;466;g2d948dc6f79_0_285"/>
          <p:cNvSpPr txBox="1"/>
          <p:nvPr/>
        </p:nvSpPr>
        <p:spPr>
          <a:xfrm>
            <a:off x="516700" y="2362450"/>
            <a:ext cx="49176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Eventos comunes</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467" name="Google Shape;467;g2d948dc6f79_0_285"/>
          <p:cNvSpPr txBox="1"/>
          <p:nvPr/>
        </p:nvSpPr>
        <p:spPr>
          <a:xfrm>
            <a:off x="568925" y="2875500"/>
            <a:ext cx="5769000" cy="9381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lang="es-MX" sz="1100"/>
              <a:t>pygame.QUIT	: Cerrar la ventana</a:t>
            </a:r>
            <a:endParaRPr sz="1100"/>
          </a:p>
          <a:p>
            <a:pPr indent="-298450" lvl="0" marL="457200" rtl="0" algn="l">
              <a:lnSpc>
                <a:spcPct val="115000"/>
              </a:lnSpc>
              <a:spcBef>
                <a:spcPts val="0"/>
              </a:spcBef>
              <a:spcAft>
                <a:spcPts val="0"/>
              </a:spcAft>
              <a:buSzPts val="1100"/>
              <a:buChar char="●"/>
            </a:pPr>
            <a:r>
              <a:rPr lang="es-MX" sz="1100"/>
              <a:t>pygame.KEYDOWN:  Tecla presionada</a:t>
            </a:r>
            <a:endParaRPr sz="1100"/>
          </a:p>
          <a:p>
            <a:pPr indent="-298450" lvl="0" marL="457200" rtl="0" algn="l">
              <a:lnSpc>
                <a:spcPct val="115000"/>
              </a:lnSpc>
              <a:spcBef>
                <a:spcPts val="0"/>
              </a:spcBef>
              <a:spcAft>
                <a:spcPts val="0"/>
              </a:spcAft>
              <a:buSzPts val="1100"/>
              <a:buChar char="●"/>
            </a:pPr>
            <a:r>
              <a:rPr lang="es-MX" sz="1100"/>
              <a:t>pygame.KEYUP:	Tecla soltada</a:t>
            </a:r>
            <a:endParaRPr sz="1100"/>
          </a:p>
          <a:p>
            <a:pPr indent="-298450" lvl="0" marL="457200" rtl="0" algn="l">
              <a:lnSpc>
                <a:spcPct val="115000"/>
              </a:lnSpc>
              <a:spcBef>
                <a:spcPts val="0"/>
              </a:spcBef>
              <a:spcAft>
                <a:spcPts val="0"/>
              </a:spcAft>
              <a:buSzPts val="1100"/>
              <a:buChar char="●"/>
            </a:pPr>
            <a:r>
              <a:rPr lang="es-MX" sz="1100"/>
              <a:t>pygame.MOUSEBUTTONDOWN :	Click del mouse</a:t>
            </a:r>
            <a:endParaRPr sz="1100"/>
          </a:p>
        </p:txBody>
      </p:sp>
      <p:pic>
        <p:nvPicPr>
          <p:cNvPr id="468" name="Google Shape;468;g2d948dc6f79_0_285"/>
          <p:cNvPicPr preferRelativeResize="0"/>
          <p:nvPr/>
        </p:nvPicPr>
        <p:blipFill>
          <a:blip r:embed="rId3">
            <a:alphaModFix/>
          </a:blip>
          <a:stretch>
            <a:fillRect/>
          </a:stretch>
        </p:blipFill>
        <p:spPr>
          <a:xfrm>
            <a:off x="5814176" y="2355076"/>
            <a:ext cx="3217123" cy="2169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d948dc6f79_0_303"/>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474" name="Google Shape;474;g2d948dc6f79_0_303"/>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75" name="Google Shape;475;g2d948dc6f79_0_303"/>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76" name="Google Shape;476;g2d948dc6f79_0_303"/>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77" name="Google Shape;477;g2d948dc6f79_0_303"/>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78" name="Google Shape;478;g2d948dc6f79_0_303"/>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479" name="Google Shape;479;g2d948dc6f79_0_303"/>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480" name="Google Shape;480;g2d948dc6f79_0_303"/>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Eventos</a:t>
            </a:r>
            <a:endParaRPr b="0" i="0" sz="1700" u="none" cap="none" strike="noStrike">
              <a:solidFill>
                <a:srgbClr val="000000"/>
              </a:solidFill>
              <a:latin typeface="Arial"/>
              <a:ea typeface="Arial"/>
              <a:cs typeface="Arial"/>
              <a:sym typeface="Arial"/>
            </a:endParaRPr>
          </a:p>
        </p:txBody>
      </p:sp>
      <p:sp>
        <p:nvSpPr>
          <p:cNvPr id="481" name="Google Shape;481;g2d948dc6f79_0_303"/>
          <p:cNvSpPr txBox="1"/>
          <p:nvPr/>
        </p:nvSpPr>
        <p:spPr>
          <a:xfrm>
            <a:off x="516700" y="749275"/>
            <a:ext cx="49176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Que son</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482" name="Google Shape;482;g2d948dc6f79_0_303"/>
          <p:cNvSpPr txBox="1"/>
          <p:nvPr/>
        </p:nvSpPr>
        <p:spPr>
          <a:xfrm>
            <a:off x="459050" y="1277825"/>
            <a:ext cx="3190500" cy="17169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1100"/>
              <a:t>En </a:t>
            </a:r>
            <a:r>
              <a:rPr b="1" lang="es-MX" sz="1100"/>
              <a:t>Pygame</a:t>
            </a:r>
            <a:r>
              <a:rPr lang="es-MX" sz="1100"/>
              <a:t>, los eventos permiten detectar </a:t>
            </a:r>
            <a:r>
              <a:rPr b="1" lang="es-MX" sz="1100"/>
              <a:t>interacciones del usuario</a:t>
            </a:r>
            <a:r>
              <a:rPr lang="es-MX" sz="1100"/>
              <a:t>, como presionar teclas, mover el mouse o cerrar la ventana.</a:t>
            </a:r>
            <a:endParaRPr sz="1100"/>
          </a:p>
          <a:p>
            <a:pPr indent="-298450" lvl="0" marL="457200" rtl="0" algn="l">
              <a:lnSpc>
                <a:spcPct val="115000"/>
              </a:lnSpc>
              <a:spcBef>
                <a:spcPts val="0"/>
              </a:spcBef>
              <a:spcAft>
                <a:spcPts val="0"/>
              </a:spcAft>
              <a:buSzPts val="1100"/>
              <a:buChar char="●"/>
            </a:pPr>
            <a:r>
              <a:rPr lang="es-MX" sz="1100"/>
              <a:t>pygame.event.get() es una lista de eventos que nos detectara el módulo pygame ejemplo [ tecla presionada R, tecla presionada Y, click mouse, cerrar ventana]</a:t>
            </a:r>
            <a:endParaRPr sz="1100"/>
          </a:p>
        </p:txBody>
      </p:sp>
      <p:sp>
        <p:nvSpPr>
          <p:cNvPr id="483" name="Google Shape;483;g2d948dc6f79_0_303"/>
          <p:cNvSpPr txBox="1"/>
          <p:nvPr/>
        </p:nvSpPr>
        <p:spPr>
          <a:xfrm>
            <a:off x="3969475" y="681575"/>
            <a:ext cx="5052600" cy="4075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MX" sz="1100"/>
              <a:t>import pygame</a:t>
            </a:r>
            <a:br>
              <a:rPr lang="es-MX" sz="1100"/>
            </a:br>
            <a:r>
              <a:rPr lang="es-MX" sz="1100"/>
              <a:t>pygame.init()</a:t>
            </a:r>
            <a:br>
              <a:rPr lang="es-MX" sz="1100"/>
            </a:br>
            <a:r>
              <a:rPr lang="es-MX" sz="1100"/>
              <a:t>screen = pygame.display.set_mode((800, 600))</a:t>
            </a:r>
            <a:br>
              <a:rPr lang="es-MX" sz="1100"/>
            </a:br>
            <a:r>
              <a:rPr lang="es-MX" sz="1100"/>
              <a:t>jugando = True</a:t>
            </a:r>
            <a:endParaRPr sz="1100"/>
          </a:p>
          <a:p>
            <a:pPr indent="0" lvl="0" marL="0" rtl="0" algn="l">
              <a:lnSpc>
                <a:spcPct val="115000"/>
              </a:lnSpc>
              <a:spcBef>
                <a:spcPts val="1200"/>
              </a:spcBef>
              <a:spcAft>
                <a:spcPts val="0"/>
              </a:spcAft>
              <a:buNone/>
            </a:pPr>
            <a:r>
              <a:rPr lang="es-MX" sz="1100"/>
              <a:t>while jugando:</a:t>
            </a:r>
            <a:endParaRPr sz="1100"/>
          </a:p>
          <a:p>
            <a:pPr indent="0" lvl="0" marL="0" rtl="0" algn="l">
              <a:lnSpc>
                <a:spcPct val="115000"/>
              </a:lnSpc>
              <a:spcBef>
                <a:spcPts val="1200"/>
              </a:spcBef>
              <a:spcAft>
                <a:spcPts val="0"/>
              </a:spcAft>
              <a:buNone/>
            </a:pPr>
            <a:r>
              <a:rPr lang="es-MX" sz="1100"/>
              <a:t>    for evento in pygame.event.get():  # Captura eventos</a:t>
            </a:r>
            <a:endParaRPr sz="1100"/>
          </a:p>
          <a:p>
            <a:pPr indent="0" lvl="0" marL="0" rtl="0" algn="l">
              <a:lnSpc>
                <a:spcPct val="115000"/>
              </a:lnSpc>
              <a:spcBef>
                <a:spcPts val="1200"/>
              </a:spcBef>
              <a:spcAft>
                <a:spcPts val="0"/>
              </a:spcAft>
              <a:buNone/>
            </a:pPr>
            <a:r>
              <a:rPr lang="es-MX" sz="1100"/>
              <a:t>        if evento.type == pygame.QUIT:  # Evento de cerrar ventana</a:t>
            </a:r>
            <a:endParaRPr sz="1100"/>
          </a:p>
          <a:p>
            <a:pPr indent="0" lvl="0" marL="0" rtl="0" algn="l">
              <a:lnSpc>
                <a:spcPct val="115000"/>
              </a:lnSpc>
              <a:spcBef>
                <a:spcPts val="1200"/>
              </a:spcBef>
              <a:spcAft>
                <a:spcPts val="0"/>
              </a:spcAft>
              <a:buNone/>
            </a:pPr>
            <a:r>
              <a:rPr lang="es-MX" sz="1100"/>
              <a:t>       </a:t>
            </a:r>
            <a:r>
              <a:rPr lang="es-MX" sz="1100"/>
              <a:t>jugando = False</a:t>
            </a:r>
            <a:endParaRPr sz="1100"/>
          </a:p>
          <a:p>
            <a:pPr indent="0" lvl="0" marL="0" rtl="0" algn="l">
              <a:lnSpc>
                <a:spcPct val="115000"/>
              </a:lnSpc>
              <a:spcBef>
                <a:spcPts val="1200"/>
              </a:spcBef>
              <a:spcAft>
                <a:spcPts val="0"/>
              </a:spcAft>
              <a:buNone/>
            </a:pPr>
            <a:r>
              <a:rPr lang="es-MX" sz="1100"/>
              <a:t>        elif evento.type == pygame.KEYDOWN:  # Tecla presionada</a:t>
            </a:r>
            <a:endParaRPr sz="1100"/>
          </a:p>
          <a:p>
            <a:pPr indent="0" lvl="0" marL="0" rtl="0" algn="l">
              <a:lnSpc>
                <a:spcPct val="115000"/>
              </a:lnSpc>
              <a:spcBef>
                <a:spcPts val="1200"/>
              </a:spcBef>
              <a:spcAft>
                <a:spcPts val="0"/>
              </a:spcAft>
              <a:buNone/>
            </a:pPr>
            <a:r>
              <a:rPr lang="es-MX" sz="1100"/>
              <a:t>            print(f"Tecla presionada: {evento.key}")</a:t>
            </a:r>
            <a:endParaRPr sz="1100"/>
          </a:p>
          <a:p>
            <a:pPr indent="0" lvl="0" marL="0" rtl="0" algn="l">
              <a:lnSpc>
                <a:spcPct val="115000"/>
              </a:lnSpc>
              <a:spcBef>
                <a:spcPts val="1200"/>
              </a:spcBef>
              <a:spcAft>
                <a:spcPts val="0"/>
              </a:spcAft>
              <a:buNone/>
            </a:pPr>
            <a:r>
              <a:rPr lang="es-MX" sz="1100"/>
              <a:t>        elif evento.type == pygame.MOUSEBUTTONDOWN:  # Click del mouse</a:t>
            </a:r>
            <a:endParaRPr sz="1100"/>
          </a:p>
          <a:p>
            <a:pPr indent="0" lvl="0" marL="0" rtl="0" algn="l">
              <a:lnSpc>
                <a:spcPct val="115000"/>
              </a:lnSpc>
              <a:spcBef>
                <a:spcPts val="1200"/>
              </a:spcBef>
              <a:spcAft>
                <a:spcPts val="0"/>
              </a:spcAft>
              <a:buNone/>
            </a:pPr>
            <a:r>
              <a:rPr lang="es-MX" sz="1100"/>
              <a:t>            print(f"Click en {evento.pos}")</a:t>
            </a:r>
            <a:endParaRPr sz="1100"/>
          </a:p>
          <a:p>
            <a:pPr indent="0" lvl="0" marL="0" rtl="0" algn="l">
              <a:lnSpc>
                <a:spcPct val="115000"/>
              </a:lnSpc>
              <a:spcBef>
                <a:spcPts val="1200"/>
              </a:spcBef>
              <a:spcAft>
                <a:spcPts val="1200"/>
              </a:spcAft>
              <a:buNone/>
            </a:pPr>
            <a:r>
              <a:rPr lang="es-MX" sz="1100"/>
              <a:t>pygame.quit()</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d94da30a44_0_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489" name="Google Shape;489;g2d94da30a44_0_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90" name="Google Shape;490;g2d94da30a44_0_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91" name="Google Shape;491;g2d94da30a44_0_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92" name="Google Shape;492;g2d94da30a44_0_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493" name="Google Shape;493;g2d94da30a44_0_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494" name="Google Shape;494;g2d94da30a44_0_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495" name="Google Shape;495;g2d94da30a44_0_0"/>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Eventos</a:t>
            </a:r>
            <a:endParaRPr b="0" i="0" sz="1700" u="none" cap="none" strike="noStrike">
              <a:solidFill>
                <a:srgbClr val="000000"/>
              </a:solidFill>
              <a:latin typeface="Arial"/>
              <a:ea typeface="Arial"/>
              <a:cs typeface="Arial"/>
              <a:sym typeface="Arial"/>
            </a:endParaRPr>
          </a:p>
        </p:txBody>
      </p:sp>
      <p:sp>
        <p:nvSpPr>
          <p:cNvPr id="496" name="Google Shape;496;g2d94da30a44_0_0"/>
          <p:cNvSpPr txBox="1"/>
          <p:nvPr/>
        </p:nvSpPr>
        <p:spPr>
          <a:xfrm>
            <a:off x="516700" y="749275"/>
            <a:ext cx="49176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Como quedaria con el </a:t>
            </a:r>
            <a:r>
              <a:rPr lang="es-MX" sz="1800" u="sng">
                <a:solidFill>
                  <a:schemeClr val="dk2"/>
                </a:solidFill>
                <a:highlight>
                  <a:schemeClr val="lt1"/>
                </a:highlight>
                <a:latin typeface="Proxima Nova"/>
                <a:ea typeface="Proxima Nova"/>
                <a:cs typeface="Proxima Nova"/>
                <a:sym typeface="Proxima Nova"/>
              </a:rPr>
              <a:t>código</a:t>
            </a:r>
            <a:r>
              <a:rPr lang="es-MX" sz="1800" u="sng">
                <a:solidFill>
                  <a:schemeClr val="dk2"/>
                </a:solidFill>
                <a:highlight>
                  <a:schemeClr val="lt1"/>
                </a:highlight>
                <a:latin typeface="Proxima Nova"/>
                <a:ea typeface="Proxima Nova"/>
                <a:cs typeface="Proxima Nova"/>
                <a:sym typeface="Proxima Nova"/>
              </a:rPr>
              <a:t> anterior</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497" name="Google Shape;497;g2d94da30a44_0_0"/>
          <p:cNvSpPr txBox="1"/>
          <p:nvPr/>
        </p:nvSpPr>
        <p:spPr>
          <a:xfrm>
            <a:off x="459050" y="1277825"/>
            <a:ext cx="5259300" cy="4002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a:t>link: </a:t>
            </a:r>
            <a:r>
              <a:rPr lang="es-MX" sz="1100" u="sng">
                <a:solidFill>
                  <a:schemeClr val="hlink"/>
                </a:solidFill>
                <a:hlinkClick r:id="rId3"/>
              </a:rPr>
              <a:t>https://github.com/yussefomar/pygame/blob/main/monoV1.py</a:t>
            </a:r>
            <a:endParaRPr sz="1100"/>
          </a:p>
        </p:txBody>
      </p:sp>
      <p:pic>
        <p:nvPicPr>
          <p:cNvPr id="498" name="Google Shape;498;g2d94da30a44_0_0"/>
          <p:cNvPicPr preferRelativeResize="0"/>
          <p:nvPr/>
        </p:nvPicPr>
        <p:blipFill>
          <a:blip r:embed="rId4">
            <a:alphaModFix/>
          </a:blip>
          <a:stretch>
            <a:fillRect/>
          </a:stretch>
        </p:blipFill>
        <p:spPr>
          <a:xfrm>
            <a:off x="5528275" y="846825"/>
            <a:ext cx="3655392" cy="2830700"/>
          </a:xfrm>
          <a:prstGeom prst="rect">
            <a:avLst/>
          </a:prstGeom>
          <a:noFill/>
          <a:ln>
            <a:noFill/>
          </a:ln>
        </p:spPr>
      </p:pic>
      <p:sp>
        <p:nvSpPr>
          <p:cNvPr id="499" name="Google Shape;499;g2d94da30a44_0_0"/>
          <p:cNvSpPr txBox="1"/>
          <p:nvPr/>
        </p:nvSpPr>
        <p:spPr>
          <a:xfrm>
            <a:off x="5528275" y="38123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MX" sz="1100"/>
              <a:t>observas alguna diferencia?</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337788a2e4d_0_3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505" name="Google Shape;505;g337788a2e4d_0_3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06" name="Google Shape;506;g337788a2e4d_0_3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07" name="Google Shape;507;g337788a2e4d_0_3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08" name="Google Shape;508;g337788a2e4d_0_3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09" name="Google Shape;509;g337788a2e4d_0_3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510" name="Google Shape;510;g337788a2e4d_0_3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511" name="Google Shape;511;g337788a2e4d_0_30"/>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Eventos</a:t>
            </a:r>
            <a:endParaRPr b="0" i="0" sz="1700" u="none" cap="none" strike="noStrike">
              <a:solidFill>
                <a:srgbClr val="000000"/>
              </a:solidFill>
              <a:latin typeface="Arial"/>
              <a:ea typeface="Arial"/>
              <a:cs typeface="Arial"/>
              <a:sym typeface="Arial"/>
            </a:endParaRPr>
          </a:p>
        </p:txBody>
      </p:sp>
      <p:sp>
        <p:nvSpPr>
          <p:cNvPr id="512" name="Google Shape;512;g337788a2e4d_0_30"/>
          <p:cNvSpPr txBox="1"/>
          <p:nvPr/>
        </p:nvSpPr>
        <p:spPr>
          <a:xfrm>
            <a:off x="516700" y="749275"/>
            <a:ext cx="49176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Como quedaria con el código anterior</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513" name="Google Shape;513;g337788a2e4d_0_30"/>
          <p:cNvSpPr txBox="1"/>
          <p:nvPr/>
        </p:nvSpPr>
        <p:spPr>
          <a:xfrm>
            <a:off x="459050" y="1277825"/>
            <a:ext cx="5259300" cy="4002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a:t>link: </a:t>
            </a:r>
            <a:r>
              <a:rPr lang="es-MX" sz="1100" u="sng">
                <a:solidFill>
                  <a:schemeClr val="hlink"/>
                </a:solidFill>
                <a:hlinkClick r:id="rId3"/>
              </a:rPr>
              <a:t>https://github.com/yussefomar/pygame/blob/main/monoV1.py</a:t>
            </a:r>
            <a:endParaRPr sz="1100"/>
          </a:p>
        </p:txBody>
      </p:sp>
      <p:pic>
        <p:nvPicPr>
          <p:cNvPr id="514" name="Google Shape;514;g337788a2e4d_0_30"/>
          <p:cNvPicPr preferRelativeResize="0"/>
          <p:nvPr/>
        </p:nvPicPr>
        <p:blipFill>
          <a:blip r:embed="rId4">
            <a:alphaModFix/>
          </a:blip>
          <a:stretch>
            <a:fillRect/>
          </a:stretch>
        </p:blipFill>
        <p:spPr>
          <a:xfrm>
            <a:off x="5528275" y="846825"/>
            <a:ext cx="3655392" cy="2830700"/>
          </a:xfrm>
          <a:prstGeom prst="rect">
            <a:avLst/>
          </a:prstGeom>
          <a:noFill/>
          <a:ln>
            <a:noFill/>
          </a:ln>
        </p:spPr>
      </p:pic>
      <p:sp>
        <p:nvSpPr>
          <p:cNvPr id="515" name="Google Shape;515;g337788a2e4d_0_30"/>
          <p:cNvSpPr txBox="1"/>
          <p:nvPr/>
        </p:nvSpPr>
        <p:spPr>
          <a:xfrm>
            <a:off x="5528275" y="3812350"/>
            <a:ext cx="30000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MX" sz="1100"/>
              <a:t>observas alguna diferencia?</a:t>
            </a:r>
            <a:endParaRPr sz="1100"/>
          </a:p>
          <a:p>
            <a:pPr indent="0" lvl="0" marL="0" rtl="0" algn="l">
              <a:lnSpc>
                <a:spcPct val="115000"/>
              </a:lnSpc>
              <a:spcBef>
                <a:spcPts val="1200"/>
              </a:spcBef>
              <a:spcAft>
                <a:spcPts val="1200"/>
              </a:spcAft>
              <a:buNone/>
            </a:pPr>
            <a:r>
              <a:rPr lang="es-MX" sz="1100"/>
              <a:t>podemos cerrar las ventanas, se agrando el fondo al tamaño de la ventan</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d94da30a44_0_18"/>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521" name="Google Shape;521;g2d94da30a44_0_18"/>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22" name="Google Shape;522;g2d94da30a44_0_18"/>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23" name="Google Shape;523;g2d94da30a44_0_18"/>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24" name="Google Shape;524;g2d94da30a44_0_18"/>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25" name="Google Shape;525;g2d94da30a44_0_18"/>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526" name="Google Shape;526;g2d94da30a44_0_18"/>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527" name="Google Shape;527;g2d94da30a44_0_18"/>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Movimiento del usuario mediante teclas</a:t>
            </a:r>
            <a:endParaRPr b="0" i="0" sz="1700" u="none" cap="none" strike="noStrike">
              <a:solidFill>
                <a:srgbClr val="000000"/>
              </a:solidFill>
              <a:latin typeface="Arial"/>
              <a:ea typeface="Arial"/>
              <a:cs typeface="Arial"/>
              <a:sym typeface="Arial"/>
            </a:endParaRPr>
          </a:p>
        </p:txBody>
      </p:sp>
      <p:sp>
        <p:nvSpPr>
          <p:cNvPr id="528" name="Google Shape;528;g2d94da30a44_0_18"/>
          <p:cNvSpPr txBox="1"/>
          <p:nvPr/>
        </p:nvSpPr>
        <p:spPr>
          <a:xfrm>
            <a:off x="296900" y="675025"/>
            <a:ext cx="5096400" cy="3693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1200"/>
              <a:t>Vamos a usar el concepto de un objeto se mueve a velocidad constante</a:t>
            </a:r>
            <a:endParaRPr sz="900"/>
          </a:p>
        </p:txBody>
      </p:sp>
      <p:pic>
        <p:nvPicPr>
          <p:cNvPr id="529" name="Google Shape;529;g2d94da30a44_0_18"/>
          <p:cNvPicPr preferRelativeResize="0"/>
          <p:nvPr/>
        </p:nvPicPr>
        <p:blipFill>
          <a:blip r:embed="rId3">
            <a:alphaModFix/>
          </a:blip>
          <a:stretch>
            <a:fillRect/>
          </a:stretch>
        </p:blipFill>
        <p:spPr>
          <a:xfrm>
            <a:off x="372588" y="1245825"/>
            <a:ext cx="3533775" cy="1809750"/>
          </a:xfrm>
          <a:prstGeom prst="rect">
            <a:avLst/>
          </a:prstGeom>
          <a:noFill/>
          <a:ln>
            <a:noFill/>
          </a:ln>
        </p:spPr>
      </p:pic>
      <p:sp>
        <p:nvSpPr>
          <p:cNvPr id="530" name="Google Shape;530;g2d94da30a44_0_18"/>
          <p:cNvSpPr txBox="1"/>
          <p:nvPr/>
        </p:nvSpPr>
        <p:spPr>
          <a:xfrm>
            <a:off x="4892550" y="120740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voy a simplificar el concepto, pero por cada ciclo su </a:t>
            </a:r>
            <a:endParaRPr sz="1300" u="sng"/>
          </a:p>
        </p:txBody>
      </p:sp>
      <p:sp>
        <p:nvSpPr>
          <p:cNvPr id="531" name="Google Shape;531;g2d94da30a44_0_18"/>
          <p:cNvSpPr txBox="1"/>
          <p:nvPr/>
        </p:nvSpPr>
        <p:spPr>
          <a:xfrm>
            <a:off x="5040513" y="2753675"/>
            <a:ext cx="41034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a:t>v=8</a:t>
            </a:r>
            <a:endParaRPr sz="1300"/>
          </a:p>
          <a:p>
            <a:pPr indent="0" lvl="0" marL="0" rtl="0" algn="l">
              <a:spcBef>
                <a:spcPts val="0"/>
              </a:spcBef>
              <a:spcAft>
                <a:spcPts val="0"/>
              </a:spcAft>
              <a:buNone/>
            </a:pPr>
            <a:r>
              <a:rPr lang="es-MX" sz="1300"/>
              <a:t>cada bucle tarda 1 segundos en terminar con v=8</a:t>
            </a:r>
            <a:endParaRPr sz="1300"/>
          </a:p>
          <a:p>
            <a:pPr indent="0" lvl="0" marL="0" rtl="0" algn="l">
              <a:spcBef>
                <a:spcPts val="0"/>
              </a:spcBef>
              <a:spcAft>
                <a:spcPts val="0"/>
              </a:spcAft>
              <a:buNone/>
            </a:pPr>
            <a:r>
              <a:rPr lang="es-MX" sz="1300"/>
              <a:t>posicion=0</a:t>
            </a:r>
            <a:endParaRPr sz="1300"/>
          </a:p>
          <a:p>
            <a:pPr indent="0" lvl="0" marL="0" rtl="0" algn="l">
              <a:spcBef>
                <a:spcPts val="0"/>
              </a:spcBef>
              <a:spcAft>
                <a:spcPts val="0"/>
              </a:spcAft>
              <a:buNone/>
            </a:pPr>
            <a:r>
              <a:rPr lang="es-MX" sz="1300"/>
              <a:t>bucle1: posicion =0 +8=8 pixeles</a:t>
            </a:r>
            <a:endParaRPr sz="1300"/>
          </a:p>
          <a:p>
            <a:pPr indent="0" lvl="0" marL="0" rtl="0" algn="l">
              <a:spcBef>
                <a:spcPts val="0"/>
              </a:spcBef>
              <a:spcAft>
                <a:spcPts val="0"/>
              </a:spcAft>
              <a:buNone/>
            </a:pPr>
            <a:r>
              <a:rPr lang="es-MX" sz="1300"/>
              <a:t>bucle2: posicicion = 8 + 8=16 pixeles</a:t>
            </a:r>
            <a:endParaRPr sz="1300"/>
          </a:p>
          <a:p>
            <a:pPr indent="0" lvl="0" marL="0" rtl="0" algn="l">
              <a:spcBef>
                <a:spcPts val="0"/>
              </a:spcBef>
              <a:spcAft>
                <a:spcPts val="0"/>
              </a:spcAft>
              <a:buNone/>
            </a:pPr>
            <a:r>
              <a:rPr lang="es-MX" sz="1300"/>
              <a:t>bucle3: posicion=16 + 8=24 pixeles</a:t>
            </a:r>
            <a:endParaRPr sz="1300"/>
          </a:p>
        </p:txBody>
      </p:sp>
      <p:sp>
        <p:nvSpPr>
          <p:cNvPr id="532" name="Google Shape;532;g2d94da30a44_0_18"/>
          <p:cNvSpPr txBox="1"/>
          <p:nvPr/>
        </p:nvSpPr>
        <p:spPr>
          <a:xfrm>
            <a:off x="4931400" y="1642875"/>
            <a:ext cx="39624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posicion = posicion inicial + velocidad*tiempo</a:t>
            </a:r>
            <a:endParaRPr sz="1300"/>
          </a:p>
        </p:txBody>
      </p:sp>
      <p:sp>
        <p:nvSpPr>
          <p:cNvPr id="533" name="Google Shape;533;g2d94da30a44_0_18"/>
          <p:cNvSpPr txBox="1"/>
          <p:nvPr/>
        </p:nvSpPr>
        <p:spPr>
          <a:xfrm>
            <a:off x="5040525" y="2498525"/>
            <a:ext cx="13338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Ejemplo</a:t>
            </a:r>
            <a:endParaRPr sz="1300" u="sng"/>
          </a:p>
        </p:txBody>
      </p:sp>
      <p:sp>
        <p:nvSpPr>
          <p:cNvPr id="534" name="Google Shape;534;g2d94da30a44_0_18"/>
          <p:cNvSpPr txBox="1"/>
          <p:nvPr/>
        </p:nvSpPr>
        <p:spPr>
          <a:xfrm>
            <a:off x="4931400" y="2078500"/>
            <a:ext cx="331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t>cuando hablamos de tiempo, hablamos del tiempo que tarda el while en dar un ciclo</a:t>
            </a:r>
            <a:endParaRPr/>
          </a:p>
        </p:txBody>
      </p:sp>
      <p:pic>
        <p:nvPicPr>
          <p:cNvPr id="535" name="Google Shape;535;g2d94da30a44_0_18"/>
          <p:cNvPicPr preferRelativeResize="0"/>
          <p:nvPr/>
        </p:nvPicPr>
        <p:blipFill>
          <a:blip r:embed="rId4">
            <a:alphaModFix/>
          </a:blip>
          <a:stretch>
            <a:fillRect/>
          </a:stretch>
        </p:blipFill>
        <p:spPr>
          <a:xfrm>
            <a:off x="1066101" y="2999100"/>
            <a:ext cx="2305499" cy="1763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337788a2e4d_0_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541" name="Google Shape;541;g337788a2e4d_0_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42" name="Google Shape;542;g337788a2e4d_0_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43" name="Google Shape;543;g337788a2e4d_0_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44" name="Google Shape;544;g337788a2e4d_0_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45" name="Google Shape;545;g337788a2e4d_0_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546" name="Google Shape;546;g337788a2e4d_0_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547" name="Google Shape;547;g337788a2e4d_0_0"/>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Eventos: caminar</a:t>
            </a:r>
            <a:endParaRPr b="0" i="0" sz="1700" u="none" cap="none" strike="noStrike">
              <a:solidFill>
                <a:srgbClr val="000000"/>
              </a:solidFill>
              <a:latin typeface="Arial"/>
              <a:ea typeface="Arial"/>
              <a:cs typeface="Arial"/>
              <a:sym typeface="Arial"/>
            </a:endParaRPr>
          </a:p>
        </p:txBody>
      </p:sp>
      <p:sp>
        <p:nvSpPr>
          <p:cNvPr id="548" name="Google Shape;548;g337788a2e4d_0_0"/>
          <p:cNvSpPr txBox="1"/>
          <p:nvPr/>
        </p:nvSpPr>
        <p:spPr>
          <a:xfrm>
            <a:off x="508925" y="624975"/>
            <a:ext cx="49176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200" u="sng">
                <a:solidFill>
                  <a:schemeClr val="dk2"/>
                </a:solidFill>
                <a:highlight>
                  <a:schemeClr val="lt1"/>
                </a:highlight>
                <a:latin typeface="Proxima Nova"/>
                <a:ea typeface="Proxima Nova"/>
                <a:cs typeface="Proxima Nova"/>
                <a:sym typeface="Proxima Nova"/>
              </a:rPr>
              <a:t>Como quedaria con el código anterior agregando el  variar la </a:t>
            </a:r>
            <a:r>
              <a:rPr lang="es-MX" sz="1200" u="sng">
                <a:solidFill>
                  <a:schemeClr val="dk2"/>
                </a:solidFill>
                <a:highlight>
                  <a:schemeClr val="lt1"/>
                </a:highlight>
                <a:latin typeface="Proxima Nova"/>
                <a:ea typeface="Proxima Nova"/>
                <a:cs typeface="Proxima Nova"/>
                <a:sym typeface="Proxima Nova"/>
              </a:rPr>
              <a:t>posición</a:t>
            </a:r>
            <a:endParaRPr b="0" i="0" sz="1200" u="sng" cap="none" strike="noStrike">
              <a:solidFill>
                <a:schemeClr val="dk2"/>
              </a:solidFill>
              <a:highlight>
                <a:schemeClr val="lt1"/>
              </a:highlight>
              <a:latin typeface="Proxima Nova"/>
              <a:ea typeface="Proxima Nova"/>
              <a:cs typeface="Proxima Nova"/>
              <a:sym typeface="Proxima Nova"/>
            </a:endParaRPr>
          </a:p>
        </p:txBody>
      </p:sp>
      <p:sp>
        <p:nvSpPr>
          <p:cNvPr id="549" name="Google Shape;549;g337788a2e4d_0_0"/>
          <p:cNvSpPr txBox="1"/>
          <p:nvPr/>
        </p:nvSpPr>
        <p:spPr>
          <a:xfrm>
            <a:off x="268975" y="970263"/>
            <a:ext cx="5259300" cy="4002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a:t>link: </a:t>
            </a:r>
            <a:r>
              <a:rPr lang="es-MX" sz="1100" u="sng">
                <a:solidFill>
                  <a:schemeClr val="hlink"/>
                </a:solidFill>
                <a:hlinkClick r:id="rId3"/>
              </a:rPr>
              <a:t>https://github.com/yussefomar/pygame/blob/main/monoV2.py</a:t>
            </a:r>
            <a:endParaRPr sz="1100"/>
          </a:p>
        </p:txBody>
      </p:sp>
      <p:pic>
        <p:nvPicPr>
          <p:cNvPr id="550" name="Google Shape;550;g337788a2e4d_0_0"/>
          <p:cNvPicPr preferRelativeResize="0"/>
          <p:nvPr/>
        </p:nvPicPr>
        <p:blipFill>
          <a:blip r:embed="rId4">
            <a:alphaModFix/>
          </a:blip>
          <a:stretch>
            <a:fillRect/>
          </a:stretch>
        </p:blipFill>
        <p:spPr>
          <a:xfrm>
            <a:off x="5528275" y="846825"/>
            <a:ext cx="3655392" cy="2830700"/>
          </a:xfrm>
          <a:prstGeom prst="rect">
            <a:avLst/>
          </a:prstGeom>
          <a:noFill/>
          <a:ln>
            <a:noFill/>
          </a:ln>
        </p:spPr>
      </p:pic>
      <p:sp>
        <p:nvSpPr>
          <p:cNvPr id="551" name="Google Shape;551;g337788a2e4d_0_0"/>
          <p:cNvSpPr txBox="1"/>
          <p:nvPr/>
        </p:nvSpPr>
        <p:spPr>
          <a:xfrm>
            <a:off x="5528275" y="38123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MX" sz="1100"/>
              <a:t>observas algo en especial ?</a:t>
            </a:r>
            <a:endParaRPr sz="1100"/>
          </a:p>
        </p:txBody>
      </p:sp>
      <p:sp>
        <p:nvSpPr>
          <p:cNvPr id="552" name="Google Shape;552;g337788a2e4d_0_0"/>
          <p:cNvSpPr txBox="1"/>
          <p:nvPr/>
        </p:nvSpPr>
        <p:spPr>
          <a:xfrm>
            <a:off x="268975" y="1479125"/>
            <a:ext cx="5259300" cy="32817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800"/>
              <a:t>jugando = True</a:t>
            </a:r>
            <a:endParaRPr sz="800"/>
          </a:p>
          <a:p>
            <a:pPr indent="0" lvl="0" marL="0" rtl="0" algn="l">
              <a:lnSpc>
                <a:spcPct val="115000"/>
              </a:lnSpc>
              <a:spcBef>
                <a:spcPts val="0"/>
              </a:spcBef>
              <a:spcAft>
                <a:spcPts val="0"/>
              </a:spcAft>
              <a:buNone/>
            </a:pPr>
            <a:r>
              <a:rPr lang="es-MX" sz="800"/>
              <a:t>while jugando:</a:t>
            </a:r>
            <a:endParaRPr sz="800"/>
          </a:p>
          <a:p>
            <a:pPr indent="0" lvl="0" marL="0" rtl="0" algn="l">
              <a:lnSpc>
                <a:spcPct val="115000"/>
              </a:lnSpc>
              <a:spcBef>
                <a:spcPts val="0"/>
              </a:spcBef>
              <a:spcAft>
                <a:spcPts val="0"/>
              </a:spcAft>
              <a:buNone/>
            </a:pPr>
            <a:r>
              <a:rPr lang="es-MX" sz="800"/>
              <a:t>    #clock.tick(60)   60 FPS para movimiento fluido</a:t>
            </a:r>
            <a:endParaRPr sz="800"/>
          </a:p>
          <a:p>
            <a:pPr indent="0" lvl="0" marL="0" rtl="0" algn="l">
              <a:lnSpc>
                <a:spcPct val="115000"/>
              </a:lnSpc>
              <a:spcBef>
                <a:spcPts val="0"/>
              </a:spcBef>
              <a:spcAft>
                <a:spcPts val="0"/>
              </a:spcAft>
              <a:buNone/>
            </a:pPr>
            <a:r>
              <a:rPr lang="es-MX" sz="800"/>
              <a:t>    for evento in pygame.event.get():  # Captura eventos</a:t>
            </a:r>
            <a:endParaRPr sz="800"/>
          </a:p>
          <a:p>
            <a:pPr indent="0" lvl="0" marL="0" rtl="0" algn="l">
              <a:lnSpc>
                <a:spcPct val="115000"/>
              </a:lnSpc>
              <a:spcBef>
                <a:spcPts val="0"/>
              </a:spcBef>
              <a:spcAft>
                <a:spcPts val="0"/>
              </a:spcAft>
              <a:buNone/>
            </a:pPr>
            <a:r>
              <a:rPr lang="es-MX" sz="800"/>
              <a:t>        if evento.type == pygame.QUIT:  # Evento de cerrar ventana</a:t>
            </a:r>
            <a:endParaRPr sz="800"/>
          </a:p>
          <a:p>
            <a:pPr indent="0" lvl="0" marL="0" rtl="0" algn="l">
              <a:lnSpc>
                <a:spcPct val="115000"/>
              </a:lnSpc>
              <a:spcBef>
                <a:spcPts val="0"/>
              </a:spcBef>
              <a:spcAft>
                <a:spcPts val="0"/>
              </a:spcAft>
              <a:buNone/>
            </a:pPr>
            <a:r>
              <a:rPr lang="es-MX" sz="800"/>
              <a:t>            jugando = False</a:t>
            </a:r>
            <a:endParaRPr sz="800"/>
          </a:p>
          <a:p>
            <a:pPr indent="0" lvl="0" marL="0" rtl="0" algn="l">
              <a:lnSpc>
                <a:spcPct val="115000"/>
              </a:lnSpc>
              <a:spcBef>
                <a:spcPts val="0"/>
              </a:spcBef>
              <a:spcAft>
                <a:spcPts val="0"/>
              </a:spcAft>
              <a:buNone/>
            </a:pPr>
            <a:r>
              <a:rPr lang="es-MX" sz="800"/>
              <a:t>            </a:t>
            </a:r>
            <a:endParaRPr sz="800"/>
          </a:p>
          <a:p>
            <a:pPr indent="0" lvl="0" marL="0" rtl="0" algn="l">
              <a:lnSpc>
                <a:spcPct val="115000"/>
              </a:lnSpc>
              <a:spcBef>
                <a:spcPts val="0"/>
              </a:spcBef>
              <a:spcAft>
                <a:spcPts val="0"/>
              </a:spcAft>
              <a:buNone/>
            </a:pPr>
            <a:r>
              <a:rPr lang="es-MX" sz="800"/>
              <a:t>    # Detectar teclas presionadas</a:t>
            </a:r>
            <a:endParaRPr sz="800"/>
          </a:p>
          <a:p>
            <a:pPr indent="0" lvl="0" marL="0" rtl="0" algn="l">
              <a:lnSpc>
                <a:spcPct val="115000"/>
              </a:lnSpc>
              <a:spcBef>
                <a:spcPts val="0"/>
              </a:spcBef>
              <a:spcAft>
                <a:spcPts val="0"/>
              </a:spcAft>
              <a:buNone/>
            </a:pPr>
            <a:r>
              <a:rPr lang="es-MX" sz="800"/>
              <a:t>    teclas = pygame.key.get_pressed()</a:t>
            </a:r>
            <a:endParaRPr sz="800"/>
          </a:p>
          <a:p>
            <a:pPr indent="0" lvl="0" marL="0" rtl="0" algn="l">
              <a:lnSpc>
                <a:spcPct val="115000"/>
              </a:lnSpc>
              <a:spcBef>
                <a:spcPts val="0"/>
              </a:spcBef>
              <a:spcAft>
                <a:spcPts val="0"/>
              </a:spcAft>
              <a:buNone/>
            </a:pPr>
            <a:r>
              <a:rPr lang="es-MX" sz="800"/>
              <a:t>    if teclas[pygame.K_LEFT]:</a:t>
            </a:r>
            <a:endParaRPr sz="800"/>
          </a:p>
          <a:p>
            <a:pPr indent="0" lvl="0" marL="0" rtl="0" algn="l">
              <a:lnSpc>
                <a:spcPct val="115000"/>
              </a:lnSpc>
              <a:spcBef>
                <a:spcPts val="0"/>
              </a:spcBef>
              <a:spcAft>
                <a:spcPts val="0"/>
              </a:spcAft>
              <a:buNone/>
            </a:pPr>
            <a:r>
              <a:rPr lang="es-MX" sz="800"/>
              <a:t>        posicion_x_donking =posicion_x_donking- velocidad  # Mover a la izquierda (restar píxeles)</a:t>
            </a:r>
            <a:endParaRPr sz="800"/>
          </a:p>
          <a:p>
            <a:pPr indent="0" lvl="0" marL="0" rtl="0" algn="l">
              <a:lnSpc>
                <a:spcPct val="115000"/>
              </a:lnSpc>
              <a:spcBef>
                <a:spcPts val="0"/>
              </a:spcBef>
              <a:spcAft>
                <a:spcPts val="0"/>
              </a:spcAft>
              <a:buNone/>
            </a:pPr>
            <a:r>
              <a:rPr lang="es-MX" sz="800"/>
              <a:t>    if teclas[pygame.K_RIGHT]:</a:t>
            </a:r>
            <a:endParaRPr sz="800"/>
          </a:p>
          <a:p>
            <a:pPr indent="0" lvl="0" marL="0" rtl="0" algn="l">
              <a:lnSpc>
                <a:spcPct val="115000"/>
              </a:lnSpc>
              <a:spcBef>
                <a:spcPts val="0"/>
              </a:spcBef>
              <a:spcAft>
                <a:spcPts val="0"/>
              </a:spcAft>
              <a:buNone/>
            </a:pPr>
            <a:r>
              <a:rPr lang="es-MX" sz="800"/>
              <a:t>        posicion_x_donking =posicion_x_donking +velocidad  # Mover a la derecha (sumar píxeles)</a:t>
            </a:r>
            <a:endParaRPr sz="800"/>
          </a:p>
          <a:p>
            <a:pPr indent="0" lvl="0" marL="0" rtl="0" algn="l">
              <a:lnSpc>
                <a:spcPct val="115000"/>
              </a:lnSpc>
              <a:spcBef>
                <a:spcPts val="0"/>
              </a:spcBef>
              <a:spcAft>
                <a:spcPts val="0"/>
              </a:spcAft>
              <a:buNone/>
            </a:pPr>
            <a:r>
              <a:rPr lang="es-MX" sz="800"/>
              <a:t>    if teclas[pygame.K_UP]:</a:t>
            </a:r>
            <a:endParaRPr sz="800"/>
          </a:p>
          <a:p>
            <a:pPr indent="0" lvl="0" marL="0" rtl="0" algn="l">
              <a:lnSpc>
                <a:spcPct val="115000"/>
              </a:lnSpc>
              <a:spcBef>
                <a:spcPts val="0"/>
              </a:spcBef>
              <a:spcAft>
                <a:spcPts val="0"/>
              </a:spcAft>
              <a:buNone/>
            </a:pPr>
            <a:r>
              <a:rPr lang="es-MX" sz="800"/>
              <a:t>        posicion_y_donking = posicion_y_donking - velocidad  # Mover hacia arriba (restar píxeles)</a:t>
            </a:r>
            <a:endParaRPr sz="800"/>
          </a:p>
          <a:p>
            <a:pPr indent="0" lvl="0" marL="0" rtl="0" algn="l">
              <a:lnSpc>
                <a:spcPct val="115000"/>
              </a:lnSpc>
              <a:spcBef>
                <a:spcPts val="0"/>
              </a:spcBef>
              <a:spcAft>
                <a:spcPts val="0"/>
              </a:spcAft>
              <a:buNone/>
            </a:pPr>
            <a:r>
              <a:rPr lang="es-MX" sz="800"/>
              <a:t>    if teclas[pygame.K_DOWN]:</a:t>
            </a:r>
            <a:endParaRPr sz="800"/>
          </a:p>
          <a:p>
            <a:pPr indent="0" lvl="0" marL="0" rtl="0" algn="l">
              <a:lnSpc>
                <a:spcPct val="115000"/>
              </a:lnSpc>
              <a:spcBef>
                <a:spcPts val="0"/>
              </a:spcBef>
              <a:spcAft>
                <a:spcPts val="0"/>
              </a:spcAft>
              <a:buNone/>
            </a:pPr>
            <a:r>
              <a:rPr lang="es-MX" sz="800"/>
              <a:t>        posicion_y_donking = posicion_y_donking +velocidad  # Mover hacia abajo (sumar píxeles)</a:t>
            </a:r>
            <a:endParaRPr sz="800"/>
          </a:p>
          <a:p>
            <a:pPr indent="0" lvl="0" marL="0" rtl="0" algn="l">
              <a:lnSpc>
                <a:spcPct val="115000"/>
              </a:lnSpc>
              <a:spcBef>
                <a:spcPts val="0"/>
              </a:spcBef>
              <a:spcAft>
                <a:spcPts val="0"/>
              </a:spcAft>
              <a:buNone/>
            </a:pPr>
            <a:r>
              <a:t/>
            </a:r>
            <a:endParaRPr sz="800"/>
          </a:p>
          <a:p>
            <a:pPr indent="0" lvl="0" marL="0" rtl="0" algn="l">
              <a:lnSpc>
                <a:spcPct val="115000"/>
              </a:lnSpc>
              <a:spcBef>
                <a:spcPts val="0"/>
              </a:spcBef>
              <a:spcAft>
                <a:spcPts val="0"/>
              </a:spcAft>
              <a:buNone/>
            </a:pPr>
            <a:r>
              <a:rPr lang="es-MX" sz="800"/>
              <a:t>    #dibuja en la ventana las superficies cargadas</a:t>
            </a:r>
            <a:endParaRPr sz="800"/>
          </a:p>
          <a:p>
            <a:pPr indent="0" lvl="0" marL="0" rtl="0" algn="l">
              <a:lnSpc>
                <a:spcPct val="115000"/>
              </a:lnSpc>
              <a:spcBef>
                <a:spcPts val="0"/>
              </a:spcBef>
              <a:spcAft>
                <a:spcPts val="0"/>
              </a:spcAft>
              <a:buNone/>
            </a:pPr>
            <a:r>
              <a:rPr lang="es-MX" sz="800"/>
              <a:t>    ventana.blit(fondo, (0, 0))</a:t>
            </a:r>
            <a:endParaRPr sz="800"/>
          </a:p>
          <a:p>
            <a:pPr indent="0" lvl="0" marL="0" rtl="0" algn="l">
              <a:lnSpc>
                <a:spcPct val="115000"/>
              </a:lnSpc>
              <a:spcBef>
                <a:spcPts val="0"/>
              </a:spcBef>
              <a:spcAft>
                <a:spcPts val="0"/>
              </a:spcAft>
              <a:buNone/>
            </a:pPr>
            <a:r>
              <a:rPr lang="es-MX" sz="800"/>
              <a:t>    ventana.blit(donkingkong , (posicion_x_donking, posicion_y_donking))</a:t>
            </a:r>
            <a:endParaRPr sz="800"/>
          </a:p>
          <a:p>
            <a:pPr indent="0" lvl="0" marL="0" rtl="0" algn="l">
              <a:lnSpc>
                <a:spcPct val="115000"/>
              </a:lnSpc>
              <a:spcBef>
                <a:spcPts val="0"/>
              </a:spcBef>
              <a:spcAft>
                <a:spcPts val="0"/>
              </a:spcAft>
              <a:buNone/>
            </a:pPr>
            <a:r>
              <a:rPr lang="es-MX" sz="800"/>
              <a:t>    pygame.display.flip()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337f8309f0a_0_439"/>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558" name="Google Shape;558;g337f8309f0a_0_439"/>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59" name="Google Shape;559;g337f8309f0a_0_439"/>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60" name="Google Shape;560;g337f8309f0a_0_439"/>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61" name="Google Shape;561;g337f8309f0a_0_439"/>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62" name="Google Shape;562;g337f8309f0a_0_439"/>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563" name="Google Shape;563;g337f8309f0a_0_439"/>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564" name="Google Shape;564;g337f8309f0a_0_439"/>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Eventos: caminar</a:t>
            </a:r>
            <a:endParaRPr b="0" i="0" sz="1700" u="none" cap="none" strike="noStrike">
              <a:solidFill>
                <a:srgbClr val="000000"/>
              </a:solidFill>
              <a:latin typeface="Arial"/>
              <a:ea typeface="Arial"/>
              <a:cs typeface="Arial"/>
              <a:sym typeface="Arial"/>
            </a:endParaRPr>
          </a:p>
        </p:txBody>
      </p:sp>
      <p:sp>
        <p:nvSpPr>
          <p:cNvPr id="565" name="Google Shape;565;g337f8309f0a_0_439"/>
          <p:cNvSpPr txBox="1"/>
          <p:nvPr/>
        </p:nvSpPr>
        <p:spPr>
          <a:xfrm>
            <a:off x="508925" y="624975"/>
            <a:ext cx="49176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200" u="sng">
                <a:solidFill>
                  <a:schemeClr val="dk2"/>
                </a:solidFill>
                <a:highlight>
                  <a:schemeClr val="lt1"/>
                </a:highlight>
                <a:latin typeface="Proxima Nova"/>
                <a:ea typeface="Proxima Nova"/>
                <a:cs typeface="Proxima Nova"/>
                <a:sym typeface="Proxima Nova"/>
              </a:rPr>
              <a:t>Como quedaria con el código anterior agregando el  variar la posición</a:t>
            </a:r>
            <a:endParaRPr b="0" i="0" sz="1200" u="sng" cap="none" strike="noStrike">
              <a:solidFill>
                <a:schemeClr val="dk2"/>
              </a:solidFill>
              <a:highlight>
                <a:schemeClr val="lt1"/>
              </a:highlight>
              <a:latin typeface="Proxima Nova"/>
              <a:ea typeface="Proxima Nova"/>
              <a:cs typeface="Proxima Nova"/>
              <a:sym typeface="Proxima Nova"/>
            </a:endParaRPr>
          </a:p>
        </p:txBody>
      </p:sp>
      <p:sp>
        <p:nvSpPr>
          <p:cNvPr id="566" name="Google Shape;566;g337f8309f0a_0_439"/>
          <p:cNvSpPr txBox="1"/>
          <p:nvPr/>
        </p:nvSpPr>
        <p:spPr>
          <a:xfrm>
            <a:off x="268975" y="970263"/>
            <a:ext cx="5259300" cy="4002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a:t>link: </a:t>
            </a:r>
            <a:r>
              <a:rPr lang="es-MX" sz="1100" u="sng">
                <a:solidFill>
                  <a:schemeClr val="hlink"/>
                </a:solidFill>
                <a:hlinkClick r:id="rId3"/>
              </a:rPr>
              <a:t>https://github.com/yussefomar/pygame/blob/main/monoV2.py</a:t>
            </a:r>
            <a:endParaRPr sz="1100"/>
          </a:p>
        </p:txBody>
      </p:sp>
      <p:pic>
        <p:nvPicPr>
          <p:cNvPr id="567" name="Google Shape;567;g337f8309f0a_0_439"/>
          <p:cNvPicPr preferRelativeResize="0"/>
          <p:nvPr/>
        </p:nvPicPr>
        <p:blipFill>
          <a:blip r:embed="rId4">
            <a:alphaModFix/>
          </a:blip>
          <a:stretch>
            <a:fillRect/>
          </a:stretch>
        </p:blipFill>
        <p:spPr>
          <a:xfrm>
            <a:off x="5528275" y="846825"/>
            <a:ext cx="3655392" cy="2830700"/>
          </a:xfrm>
          <a:prstGeom prst="rect">
            <a:avLst/>
          </a:prstGeom>
          <a:noFill/>
          <a:ln>
            <a:noFill/>
          </a:ln>
        </p:spPr>
      </p:pic>
      <p:sp>
        <p:nvSpPr>
          <p:cNvPr id="568" name="Google Shape;568;g337f8309f0a_0_439"/>
          <p:cNvSpPr txBox="1"/>
          <p:nvPr/>
        </p:nvSpPr>
        <p:spPr>
          <a:xfrm>
            <a:off x="5528275" y="3812350"/>
            <a:ext cx="30000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MX" sz="1100"/>
              <a:t>observas algo en especial ?</a:t>
            </a:r>
            <a:endParaRPr sz="1100"/>
          </a:p>
          <a:p>
            <a:pPr indent="0" lvl="0" marL="0" rtl="0" algn="l">
              <a:lnSpc>
                <a:spcPct val="115000"/>
              </a:lnSpc>
              <a:spcBef>
                <a:spcPts val="1200"/>
              </a:spcBef>
              <a:spcAft>
                <a:spcPts val="1200"/>
              </a:spcAft>
              <a:buNone/>
            </a:pPr>
            <a:r>
              <a:rPr lang="es-MX" sz="1100"/>
              <a:t>si se desplaza mas de lo normal.. porque sera?</a:t>
            </a:r>
            <a:endParaRPr sz="1100"/>
          </a:p>
        </p:txBody>
      </p:sp>
      <p:sp>
        <p:nvSpPr>
          <p:cNvPr id="569" name="Google Shape;569;g337f8309f0a_0_439"/>
          <p:cNvSpPr txBox="1"/>
          <p:nvPr/>
        </p:nvSpPr>
        <p:spPr>
          <a:xfrm>
            <a:off x="268975" y="1479125"/>
            <a:ext cx="5259300" cy="32817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800"/>
              <a:t>jugando = True</a:t>
            </a:r>
            <a:endParaRPr sz="800"/>
          </a:p>
          <a:p>
            <a:pPr indent="0" lvl="0" marL="0" rtl="0" algn="l">
              <a:lnSpc>
                <a:spcPct val="115000"/>
              </a:lnSpc>
              <a:spcBef>
                <a:spcPts val="0"/>
              </a:spcBef>
              <a:spcAft>
                <a:spcPts val="0"/>
              </a:spcAft>
              <a:buNone/>
            </a:pPr>
            <a:r>
              <a:rPr lang="es-MX" sz="800"/>
              <a:t>while jugando:</a:t>
            </a:r>
            <a:endParaRPr sz="800"/>
          </a:p>
          <a:p>
            <a:pPr indent="0" lvl="0" marL="0" rtl="0" algn="l">
              <a:lnSpc>
                <a:spcPct val="115000"/>
              </a:lnSpc>
              <a:spcBef>
                <a:spcPts val="0"/>
              </a:spcBef>
              <a:spcAft>
                <a:spcPts val="0"/>
              </a:spcAft>
              <a:buNone/>
            </a:pPr>
            <a:r>
              <a:rPr lang="es-MX" sz="800"/>
              <a:t>    #clock.tick(60)   60 FPS para movimiento fluido</a:t>
            </a:r>
            <a:endParaRPr sz="800"/>
          </a:p>
          <a:p>
            <a:pPr indent="0" lvl="0" marL="0" rtl="0" algn="l">
              <a:lnSpc>
                <a:spcPct val="115000"/>
              </a:lnSpc>
              <a:spcBef>
                <a:spcPts val="0"/>
              </a:spcBef>
              <a:spcAft>
                <a:spcPts val="0"/>
              </a:spcAft>
              <a:buNone/>
            </a:pPr>
            <a:r>
              <a:rPr lang="es-MX" sz="800"/>
              <a:t>    for evento in pygame.event.get():  # Captura eventos</a:t>
            </a:r>
            <a:endParaRPr sz="800"/>
          </a:p>
          <a:p>
            <a:pPr indent="0" lvl="0" marL="0" rtl="0" algn="l">
              <a:lnSpc>
                <a:spcPct val="115000"/>
              </a:lnSpc>
              <a:spcBef>
                <a:spcPts val="0"/>
              </a:spcBef>
              <a:spcAft>
                <a:spcPts val="0"/>
              </a:spcAft>
              <a:buNone/>
            </a:pPr>
            <a:r>
              <a:rPr lang="es-MX" sz="800"/>
              <a:t>        if evento.type == pygame.QUIT:  # Evento de cerrar ventana</a:t>
            </a:r>
            <a:endParaRPr sz="800"/>
          </a:p>
          <a:p>
            <a:pPr indent="0" lvl="0" marL="0" rtl="0" algn="l">
              <a:lnSpc>
                <a:spcPct val="115000"/>
              </a:lnSpc>
              <a:spcBef>
                <a:spcPts val="0"/>
              </a:spcBef>
              <a:spcAft>
                <a:spcPts val="0"/>
              </a:spcAft>
              <a:buNone/>
            </a:pPr>
            <a:r>
              <a:rPr lang="es-MX" sz="800"/>
              <a:t>            jugando = False</a:t>
            </a:r>
            <a:endParaRPr sz="800"/>
          </a:p>
          <a:p>
            <a:pPr indent="0" lvl="0" marL="0" rtl="0" algn="l">
              <a:lnSpc>
                <a:spcPct val="115000"/>
              </a:lnSpc>
              <a:spcBef>
                <a:spcPts val="0"/>
              </a:spcBef>
              <a:spcAft>
                <a:spcPts val="0"/>
              </a:spcAft>
              <a:buNone/>
            </a:pPr>
            <a:r>
              <a:rPr lang="es-MX" sz="800"/>
              <a:t>            </a:t>
            </a:r>
            <a:endParaRPr sz="800"/>
          </a:p>
          <a:p>
            <a:pPr indent="0" lvl="0" marL="0" rtl="0" algn="l">
              <a:lnSpc>
                <a:spcPct val="115000"/>
              </a:lnSpc>
              <a:spcBef>
                <a:spcPts val="0"/>
              </a:spcBef>
              <a:spcAft>
                <a:spcPts val="0"/>
              </a:spcAft>
              <a:buNone/>
            </a:pPr>
            <a:r>
              <a:rPr lang="es-MX" sz="800"/>
              <a:t>    # Detectar teclas presionadas</a:t>
            </a:r>
            <a:endParaRPr sz="800"/>
          </a:p>
          <a:p>
            <a:pPr indent="0" lvl="0" marL="0" rtl="0" algn="l">
              <a:lnSpc>
                <a:spcPct val="115000"/>
              </a:lnSpc>
              <a:spcBef>
                <a:spcPts val="0"/>
              </a:spcBef>
              <a:spcAft>
                <a:spcPts val="0"/>
              </a:spcAft>
              <a:buNone/>
            </a:pPr>
            <a:r>
              <a:rPr lang="es-MX" sz="800"/>
              <a:t>    teclas = pygame.key.get_pressed()</a:t>
            </a:r>
            <a:endParaRPr sz="800"/>
          </a:p>
          <a:p>
            <a:pPr indent="0" lvl="0" marL="0" rtl="0" algn="l">
              <a:lnSpc>
                <a:spcPct val="115000"/>
              </a:lnSpc>
              <a:spcBef>
                <a:spcPts val="0"/>
              </a:spcBef>
              <a:spcAft>
                <a:spcPts val="0"/>
              </a:spcAft>
              <a:buNone/>
            </a:pPr>
            <a:r>
              <a:rPr lang="es-MX" sz="800"/>
              <a:t>    if teclas[pygame.K_LEFT]:</a:t>
            </a:r>
            <a:endParaRPr sz="800"/>
          </a:p>
          <a:p>
            <a:pPr indent="0" lvl="0" marL="0" rtl="0" algn="l">
              <a:lnSpc>
                <a:spcPct val="115000"/>
              </a:lnSpc>
              <a:spcBef>
                <a:spcPts val="0"/>
              </a:spcBef>
              <a:spcAft>
                <a:spcPts val="0"/>
              </a:spcAft>
              <a:buNone/>
            </a:pPr>
            <a:r>
              <a:rPr lang="es-MX" sz="800"/>
              <a:t>        posicion_x_donking =posicion_x_donking- velocidad  # Mover a la izquierda (restar píxeles)</a:t>
            </a:r>
            <a:endParaRPr sz="800"/>
          </a:p>
          <a:p>
            <a:pPr indent="0" lvl="0" marL="0" rtl="0" algn="l">
              <a:lnSpc>
                <a:spcPct val="115000"/>
              </a:lnSpc>
              <a:spcBef>
                <a:spcPts val="0"/>
              </a:spcBef>
              <a:spcAft>
                <a:spcPts val="0"/>
              </a:spcAft>
              <a:buNone/>
            </a:pPr>
            <a:r>
              <a:rPr lang="es-MX" sz="800"/>
              <a:t>    if teclas[pygame.K_RIGHT]:</a:t>
            </a:r>
            <a:endParaRPr sz="800"/>
          </a:p>
          <a:p>
            <a:pPr indent="0" lvl="0" marL="0" rtl="0" algn="l">
              <a:lnSpc>
                <a:spcPct val="115000"/>
              </a:lnSpc>
              <a:spcBef>
                <a:spcPts val="0"/>
              </a:spcBef>
              <a:spcAft>
                <a:spcPts val="0"/>
              </a:spcAft>
              <a:buNone/>
            </a:pPr>
            <a:r>
              <a:rPr lang="es-MX" sz="800"/>
              <a:t>        posicion_x_donking =posicion_x_donking +velocidad  # Mover a la derecha (sumar píxeles)</a:t>
            </a:r>
            <a:endParaRPr sz="800"/>
          </a:p>
          <a:p>
            <a:pPr indent="0" lvl="0" marL="0" rtl="0" algn="l">
              <a:lnSpc>
                <a:spcPct val="115000"/>
              </a:lnSpc>
              <a:spcBef>
                <a:spcPts val="0"/>
              </a:spcBef>
              <a:spcAft>
                <a:spcPts val="0"/>
              </a:spcAft>
              <a:buNone/>
            </a:pPr>
            <a:r>
              <a:rPr lang="es-MX" sz="800"/>
              <a:t>    if teclas[pygame.K_UP]:</a:t>
            </a:r>
            <a:endParaRPr sz="800"/>
          </a:p>
          <a:p>
            <a:pPr indent="0" lvl="0" marL="0" rtl="0" algn="l">
              <a:lnSpc>
                <a:spcPct val="115000"/>
              </a:lnSpc>
              <a:spcBef>
                <a:spcPts val="0"/>
              </a:spcBef>
              <a:spcAft>
                <a:spcPts val="0"/>
              </a:spcAft>
              <a:buNone/>
            </a:pPr>
            <a:r>
              <a:rPr lang="es-MX" sz="800"/>
              <a:t>        posicion_y_donking = posicion_y_donking - velocidad  # Mover hacia arriba (restar píxeles)</a:t>
            </a:r>
            <a:endParaRPr sz="800"/>
          </a:p>
          <a:p>
            <a:pPr indent="0" lvl="0" marL="0" rtl="0" algn="l">
              <a:lnSpc>
                <a:spcPct val="115000"/>
              </a:lnSpc>
              <a:spcBef>
                <a:spcPts val="0"/>
              </a:spcBef>
              <a:spcAft>
                <a:spcPts val="0"/>
              </a:spcAft>
              <a:buNone/>
            </a:pPr>
            <a:r>
              <a:rPr lang="es-MX" sz="800"/>
              <a:t>    if teclas[pygame.K_DOWN]:</a:t>
            </a:r>
            <a:endParaRPr sz="800"/>
          </a:p>
          <a:p>
            <a:pPr indent="0" lvl="0" marL="0" rtl="0" algn="l">
              <a:lnSpc>
                <a:spcPct val="115000"/>
              </a:lnSpc>
              <a:spcBef>
                <a:spcPts val="0"/>
              </a:spcBef>
              <a:spcAft>
                <a:spcPts val="0"/>
              </a:spcAft>
              <a:buNone/>
            </a:pPr>
            <a:r>
              <a:rPr lang="es-MX" sz="800"/>
              <a:t>        posicion_y_donking = posicion_y_donking +velocidad  # Mover hacia abajo (sumar píxeles)</a:t>
            </a:r>
            <a:endParaRPr sz="800"/>
          </a:p>
          <a:p>
            <a:pPr indent="0" lvl="0" marL="0" rtl="0" algn="l">
              <a:lnSpc>
                <a:spcPct val="115000"/>
              </a:lnSpc>
              <a:spcBef>
                <a:spcPts val="0"/>
              </a:spcBef>
              <a:spcAft>
                <a:spcPts val="0"/>
              </a:spcAft>
              <a:buNone/>
            </a:pPr>
            <a:r>
              <a:t/>
            </a:r>
            <a:endParaRPr sz="800"/>
          </a:p>
          <a:p>
            <a:pPr indent="0" lvl="0" marL="0" rtl="0" algn="l">
              <a:lnSpc>
                <a:spcPct val="115000"/>
              </a:lnSpc>
              <a:spcBef>
                <a:spcPts val="0"/>
              </a:spcBef>
              <a:spcAft>
                <a:spcPts val="0"/>
              </a:spcAft>
              <a:buNone/>
            </a:pPr>
            <a:r>
              <a:rPr lang="es-MX" sz="800"/>
              <a:t>    #dibuja en la ventana las superficies cargadas</a:t>
            </a:r>
            <a:endParaRPr sz="800"/>
          </a:p>
          <a:p>
            <a:pPr indent="0" lvl="0" marL="0" rtl="0" algn="l">
              <a:lnSpc>
                <a:spcPct val="115000"/>
              </a:lnSpc>
              <a:spcBef>
                <a:spcPts val="0"/>
              </a:spcBef>
              <a:spcAft>
                <a:spcPts val="0"/>
              </a:spcAft>
              <a:buNone/>
            </a:pPr>
            <a:r>
              <a:rPr lang="es-MX" sz="800"/>
              <a:t>    ventana.blit(fondo, (0, 0))</a:t>
            </a:r>
            <a:endParaRPr sz="800"/>
          </a:p>
          <a:p>
            <a:pPr indent="0" lvl="0" marL="0" rtl="0" algn="l">
              <a:lnSpc>
                <a:spcPct val="115000"/>
              </a:lnSpc>
              <a:spcBef>
                <a:spcPts val="0"/>
              </a:spcBef>
              <a:spcAft>
                <a:spcPts val="0"/>
              </a:spcAft>
              <a:buNone/>
            </a:pPr>
            <a:r>
              <a:rPr lang="es-MX" sz="800"/>
              <a:t>    ventana.blit(donkingkong , (posicion_x_donking, posicion_y_donking))</a:t>
            </a:r>
            <a:endParaRPr sz="800"/>
          </a:p>
          <a:p>
            <a:pPr indent="0" lvl="0" marL="0" rtl="0" algn="l">
              <a:lnSpc>
                <a:spcPct val="115000"/>
              </a:lnSpc>
              <a:spcBef>
                <a:spcPts val="0"/>
              </a:spcBef>
              <a:spcAft>
                <a:spcPts val="0"/>
              </a:spcAft>
              <a:buNone/>
            </a:pPr>
            <a:r>
              <a:rPr lang="es-MX" sz="800"/>
              <a:t>    pygame.display.flip()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3373c1d921f_1_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575" name="Google Shape;575;g3373c1d921f_1_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76" name="Google Shape;576;g3373c1d921f_1_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77" name="Google Shape;577;g3373c1d921f_1_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78" name="Google Shape;578;g3373c1d921f_1_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79" name="Google Shape;579;g3373c1d921f_1_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580" name="Google Shape;580;g3373c1d921f_1_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581" name="Google Shape;581;g3373c1d921f_1_0"/>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Frame</a:t>
            </a:r>
            <a:endParaRPr b="0" i="0" sz="1700" u="none" cap="none" strike="noStrike">
              <a:solidFill>
                <a:srgbClr val="000000"/>
              </a:solidFill>
              <a:latin typeface="Arial"/>
              <a:ea typeface="Arial"/>
              <a:cs typeface="Arial"/>
              <a:sym typeface="Arial"/>
            </a:endParaRPr>
          </a:p>
        </p:txBody>
      </p:sp>
      <p:sp>
        <p:nvSpPr>
          <p:cNvPr id="582" name="Google Shape;582;g3373c1d921f_1_0"/>
          <p:cNvSpPr txBox="1"/>
          <p:nvPr/>
        </p:nvSpPr>
        <p:spPr>
          <a:xfrm>
            <a:off x="245450" y="1088050"/>
            <a:ext cx="5985900" cy="10467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b="1" lang="es-MX" sz="1100"/>
              <a:t>Frame</a:t>
            </a:r>
            <a:r>
              <a:rPr lang="es-MX" sz="1100"/>
              <a:t> es una imagen(fotograma) en la pantalla.</a:t>
            </a:r>
            <a:endParaRPr sz="1100"/>
          </a:p>
          <a:p>
            <a:pPr indent="-298450" lvl="0" marL="457200" rtl="0" algn="l">
              <a:spcBef>
                <a:spcPts val="0"/>
              </a:spcBef>
              <a:spcAft>
                <a:spcPts val="0"/>
              </a:spcAft>
              <a:buSzPts val="1100"/>
              <a:buChar char="●"/>
            </a:pPr>
            <a:r>
              <a:rPr b="1" lang="es-MX" sz="1100"/>
              <a:t>FPS (frames por segundo)</a:t>
            </a:r>
            <a:r>
              <a:rPr lang="es-MX" sz="1100"/>
              <a:t> indica cuántos frames(imagenes) se dibujan cada segundo.</a:t>
            </a:r>
            <a:endParaRPr sz="1100"/>
          </a:p>
          <a:p>
            <a:pPr indent="-298450" lvl="0" marL="457200" rtl="0" algn="l">
              <a:spcBef>
                <a:spcPts val="0"/>
              </a:spcBef>
              <a:spcAft>
                <a:spcPts val="0"/>
              </a:spcAft>
              <a:buSzPts val="1100"/>
              <a:buChar char="●"/>
            </a:pPr>
            <a:r>
              <a:rPr b="1" lang="es-MX" sz="1100"/>
              <a:t>Movimiento basado en frames</a:t>
            </a:r>
            <a:r>
              <a:rPr lang="es-MX" sz="1100"/>
              <a:t> puede hacer que la velocidad </a:t>
            </a:r>
            <a:r>
              <a:rPr lang="es-MX" sz="1100"/>
              <a:t>depende</a:t>
            </a:r>
            <a:r>
              <a:rPr lang="es-MX" sz="1100"/>
              <a:t> de los FPS.</a:t>
            </a:r>
            <a:endParaRPr sz="1100"/>
          </a:p>
          <a:p>
            <a:pPr indent="0" lvl="0" marL="0" rtl="0" algn="l">
              <a:spcBef>
                <a:spcPts val="0"/>
              </a:spcBef>
              <a:spcAft>
                <a:spcPts val="0"/>
              </a:spcAft>
              <a:buNone/>
            </a:pPr>
            <a:r>
              <a:t/>
            </a:r>
            <a:endParaRPr sz="1200"/>
          </a:p>
        </p:txBody>
      </p:sp>
      <p:sp>
        <p:nvSpPr>
          <p:cNvPr id="583" name="Google Shape;583;g3373c1d921f_1_0"/>
          <p:cNvSpPr txBox="1"/>
          <p:nvPr/>
        </p:nvSpPr>
        <p:spPr>
          <a:xfrm>
            <a:off x="328000" y="6635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Que son?</a:t>
            </a:r>
            <a:endParaRPr sz="1300" u="sng"/>
          </a:p>
        </p:txBody>
      </p:sp>
      <p:pic>
        <p:nvPicPr>
          <p:cNvPr id="584" name="Google Shape;584;g3373c1d921f_1_0"/>
          <p:cNvPicPr preferRelativeResize="0"/>
          <p:nvPr/>
        </p:nvPicPr>
        <p:blipFill>
          <a:blip r:embed="rId3">
            <a:alphaModFix/>
          </a:blip>
          <a:stretch>
            <a:fillRect/>
          </a:stretch>
        </p:blipFill>
        <p:spPr>
          <a:xfrm>
            <a:off x="5301350" y="2347583"/>
            <a:ext cx="3059524" cy="2131800"/>
          </a:xfrm>
          <a:prstGeom prst="rect">
            <a:avLst/>
          </a:prstGeom>
          <a:noFill/>
          <a:ln>
            <a:noFill/>
          </a:ln>
        </p:spPr>
      </p:pic>
      <p:pic>
        <p:nvPicPr>
          <p:cNvPr id="585" name="Google Shape;585;g3373c1d921f_1_0"/>
          <p:cNvPicPr preferRelativeResize="0"/>
          <p:nvPr/>
        </p:nvPicPr>
        <p:blipFill>
          <a:blip r:embed="rId4">
            <a:alphaModFix/>
          </a:blip>
          <a:stretch>
            <a:fillRect/>
          </a:stretch>
        </p:blipFill>
        <p:spPr>
          <a:xfrm>
            <a:off x="291525" y="2287150"/>
            <a:ext cx="4005750" cy="22526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337788a2e4d_0_45"/>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591" name="Google Shape;591;g337788a2e4d_0_45"/>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92" name="Google Shape;592;g337788a2e4d_0_45"/>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93" name="Google Shape;593;g337788a2e4d_0_45"/>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94" name="Google Shape;594;g337788a2e4d_0_45"/>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595" name="Google Shape;595;g337788a2e4d_0_45"/>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596" name="Google Shape;596;g337788a2e4d_0_45"/>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597" name="Google Shape;597;g337788a2e4d_0_45"/>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Frame</a:t>
            </a:r>
            <a:endParaRPr b="0" i="0" sz="1700" u="none" cap="none" strike="noStrike">
              <a:solidFill>
                <a:srgbClr val="000000"/>
              </a:solidFill>
              <a:latin typeface="Arial"/>
              <a:ea typeface="Arial"/>
              <a:cs typeface="Arial"/>
              <a:sym typeface="Arial"/>
            </a:endParaRPr>
          </a:p>
        </p:txBody>
      </p:sp>
      <p:sp>
        <p:nvSpPr>
          <p:cNvPr id="598" name="Google Shape;598;g337788a2e4d_0_45"/>
          <p:cNvSpPr txBox="1"/>
          <p:nvPr/>
        </p:nvSpPr>
        <p:spPr>
          <a:xfrm>
            <a:off x="245450" y="1088050"/>
            <a:ext cx="5985900" cy="538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link: </a:t>
            </a:r>
            <a:r>
              <a:rPr b="1" lang="es-MX" sz="1100" u="sng">
                <a:solidFill>
                  <a:schemeClr val="hlink"/>
                </a:solidFill>
                <a:hlinkClick r:id="rId3"/>
              </a:rPr>
              <a:t>https://github.com/yussefomar/pygame/blob/main/monoV3.py</a:t>
            </a:r>
            <a:endParaRPr sz="1200"/>
          </a:p>
          <a:p>
            <a:pPr indent="0" lvl="0" marL="0" rtl="0" algn="l">
              <a:spcBef>
                <a:spcPts val="0"/>
              </a:spcBef>
              <a:spcAft>
                <a:spcPts val="0"/>
              </a:spcAft>
              <a:buNone/>
            </a:pPr>
            <a:r>
              <a:rPr lang="es-MX" sz="1200"/>
              <a:t>Vemos que en un segundo , hace  en promedio 400 ciclos..</a:t>
            </a:r>
            <a:endParaRPr sz="1200"/>
          </a:p>
        </p:txBody>
      </p:sp>
      <p:sp>
        <p:nvSpPr>
          <p:cNvPr id="599" name="Google Shape;599;g337788a2e4d_0_45"/>
          <p:cNvSpPr txBox="1"/>
          <p:nvPr/>
        </p:nvSpPr>
        <p:spPr>
          <a:xfrm>
            <a:off x="328000" y="6635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vamos analizar y calibrar   el desplazamiento del personaje</a:t>
            </a:r>
            <a:endParaRPr sz="1300" u="sng"/>
          </a:p>
        </p:txBody>
      </p:sp>
      <p:pic>
        <p:nvPicPr>
          <p:cNvPr id="600" name="Google Shape;600;g337788a2e4d_0_45"/>
          <p:cNvPicPr preferRelativeResize="0"/>
          <p:nvPr/>
        </p:nvPicPr>
        <p:blipFill>
          <a:blip r:embed="rId4">
            <a:alphaModFix/>
          </a:blip>
          <a:stretch>
            <a:fillRect/>
          </a:stretch>
        </p:blipFill>
        <p:spPr>
          <a:xfrm>
            <a:off x="474975" y="1847850"/>
            <a:ext cx="7698350" cy="2778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337788a2e4d_0_61"/>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606" name="Google Shape;606;g337788a2e4d_0_61"/>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07" name="Google Shape;607;g337788a2e4d_0_61"/>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08" name="Google Shape;608;g337788a2e4d_0_61"/>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09" name="Google Shape;609;g337788a2e4d_0_61"/>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10" name="Google Shape;610;g337788a2e4d_0_61"/>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611" name="Google Shape;611;g337788a2e4d_0_61"/>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612" name="Google Shape;612;g337788a2e4d_0_61"/>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Frame</a:t>
            </a:r>
            <a:endParaRPr b="0" i="0" sz="1700" u="none" cap="none" strike="noStrike">
              <a:solidFill>
                <a:srgbClr val="000000"/>
              </a:solidFill>
              <a:latin typeface="Arial"/>
              <a:ea typeface="Arial"/>
              <a:cs typeface="Arial"/>
              <a:sym typeface="Arial"/>
            </a:endParaRPr>
          </a:p>
        </p:txBody>
      </p:sp>
      <p:sp>
        <p:nvSpPr>
          <p:cNvPr id="613" name="Google Shape;613;g337788a2e4d_0_61"/>
          <p:cNvSpPr txBox="1"/>
          <p:nvPr/>
        </p:nvSpPr>
        <p:spPr>
          <a:xfrm>
            <a:off x="245450" y="1088050"/>
            <a:ext cx="5985900" cy="538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link: </a:t>
            </a:r>
            <a:r>
              <a:rPr b="1" lang="es-MX" sz="1100" u="sng">
                <a:solidFill>
                  <a:schemeClr val="hlink"/>
                </a:solidFill>
                <a:hlinkClick r:id="rId3"/>
              </a:rPr>
              <a:t>https://github.com/yussefomar/pygame/blob/main/monoV3.py</a:t>
            </a:r>
            <a:endParaRPr sz="1200"/>
          </a:p>
          <a:p>
            <a:pPr indent="0" lvl="0" marL="0" rtl="0" algn="l">
              <a:spcBef>
                <a:spcPts val="0"/>
              </a:spcBef>
              <a:spcAft>
                <a:spcPts val="0"/>
              </a:spcAft>
              <a:buNone/>
            </a:pPr>
            <a:r>
              <a:rPr lang="es-MX" sz="1200"/>
              <a:t>Vemos que en un segundo , hace  en promedio 400 ciclos..</a:t>
            </a:r>
            <a:endParaRPr sz="1200"/>
          </a:p>
        </p:txBody>
      </p:sp>
      <p:sp>
        <p:nvSpPr>
          <p:cNvPr id="614" name="Google Shape;614;g337788a2e4d_0_61"/>
          <p:cNvSpPr txBox="1"/>
          <p:nvPr/>
        </p:nvSpPr>
        <p:spPr>
          <a:xfrm>
            <a:off x="328000" y="6635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vamos analizar y calibrar   el desplazamiento del personaje</a:t>
            </a:r>
            <a:endParaRPr sz="1300" u="sng"/>
          </a:p>
        </p:txBody>
      </p:sp>
      <p:pic>
        <p:nvPicPr>
          <p:cNvPr id="615" name="Google Shape;615;g337788a2e4d_0_61"/>
          <p:cNvPicPr preferRelativeResize="0"/>
          <p:nvPr/>
        </p:nvPicPr>
        <p:blipFill rotWithShape="1">
          <a:blip r:embed="rId4">
            <a:alphaModFix/>
          </a:blip>
          <a:srcRect b="0" l="0" r="46780" t="0"/>
          <a:stretch/>
        </p:blipFill>
        <p:spPr>
          <a:xfrm>
            <a:off x="6231350" y="-113775"/>
            <a:ext cx="2550493" cy="1729650"/>
          </a:xfrm>
          <a:prstGeom prst="rect">
            <a:avLst/>
          </a:prstGeom>
          <a:noFill/>
          <a:ln>
            <a:noFill/>
          </a:ln>
        </p:spPr>
      </p:pic>
      <p:pic>
        <p:nvPicPr>
          <p:cNvPr id="616" name="Google Shape;616;g337788a2e4d_0_61"/>
          <p:cNvPicPr preferRelativeResize="0"/>
          <p:nvPr/>
        </p:nvPicPr>
        <p:blipFill>
          <a:blip r:embed="rId5">
            <a:alphaModFix/>
          </a:blip>
          <a:stretch>
            <a:fillRect/>
          </a:stretch>
        </p:blipFill>
        <p:spPr>
          <a:xfrm>
            <a:off x="383888" y="1704875"/>
            <a:ext cx="3533775" cy="1809750"/>
          </a:xfrm>
          <a:prstGeom prst="rect">
            <a:avLst/>
          </a:prstGeom>
          <a:noFill/>
          <a:ln>
            <a:noFill/>
          </a:ln>
        </p:spPr>
      </p:pic>
      <p:sp>
        <p:nvSpPr>
          <p:cNvPr id="617" name="Google Shape;617;g337788a2e4d_0_61"/>
          <p:cNvSpPr txBox="1"/>
          <p:nvPr/>
        </p:nvSpPr>
        <p:spPr>
          <a:xfrm>
            <a:off x="4903850" y="16664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voy a simplificar el concepto, pero por cada ciclo su </a:t>
            </a:r>
            <a:endParaRPr sz="1300" u="sng"/>
          </a:p>
        </p:txBody>
      </p:sp>
      <p:sp>
        <p:nvSpPr>
          <p:cNvPr id="618" name="Google Shape;618;g337788a2e4d_0_61"/>
          <p:cNvSpPr txBox="1"/>
          <p:nvPr/>
        </p:nvSpPr>
        <p:spPr>
          <a:xfrm>
            <a:off x="5159738" y="3235325"/>
            <a:ext cx="41034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a:t>v=8</a:t>
            </a:r>
            <a:endParaRPr sz="1300"/>
          </a:p>
          <a:p>
            <a:pPr indent="0" lvl="0" marL="0" rtl="0" algn="l">
              <a:spcBef>
                <a:spcPts val="0"/>
              </a:spcBef>
              <a:spcAft>
                <a:spcPts val="0"/>
              </a:spcAft>
              <a:buNone/>
            </a:pPr>
            <a:r>
              <a:rPr lang="es-MX" sz="1300"/>
              <a:t>cada bucle tarda 1 segundos en terminar con v=8</a:t>
            </a:r>
            <a:endParaRPr sz="1300"/>
          </a:p>
          <a:p>
            <a:pPr indent="0" lvl="0" marL="0" rtl="0" algn="l">
              <a:spcBef>
                <a:spcPts val="0"/>
              </a:spcBef>
              <a:spcAft>
                <a:spcPts val="0"/>
              </a:spcAft>
              <a:buNone/>
            </a:pPr>
            <a:r>
              <a:rPr lang="es-MX" sz="1300"/>
              <a:t>posicion=0</a:t>
            </a:r>
            <a:endParaRPr sz="1300"/>
          </a:p>
          <a:p>
            <a:pPr indent="0" lvl="0" marL="0" rtl="0" algn="l">
              <a:spcBef>
                <a:spcPts val="0"/>
              </a:spcBef>
              <a:spcAft>
                <a:spcPts val="0"/>
              </a:spcAft>
              <a:buNone/>
            </a:pPr>
            <a:r>
              <a:rPr lang="es-MX" sz="1300"/>
              <a:t>bucle1: posicion =0 +8=8 pixeles</a:t>
            </a:r>
            <a:endParaRPr sz="1300"/>
          </a:p>
          <a:p>
            <a:pPr indent="0" lvl="0" marL="0" rtl="0" algn="l">
              <a:spcBef>
                <a:spcPts val="0"/>
              </a:spcBef>
              <a:spcAft>
                <a:spcPts val="0"/>
              </a:spcAft>
              <a:buNone/>
            </a:pPr>
            <a:r>
              <a:rPr lang="es-MX" sz="1300"/>
              <a:t>bucle2: posicicion = 8 + 8=16 pixeles</a:t>
            </a:r>
            <a:endParaRPr sz="1300"/>
          </a:p>
          <a:p>
            <a:pPr indent="0" lvl="0" marL="0" rtl="0" algn="l">
              <a:spcBef>
                <a:spcPts val="0"/>
              </a:spcBef>
              <a:spcAft>
                <a:spcPts val="0"/>
              </a:spcAft>
              <a:buNone/>
            </a:pPr>
            <a:r>
              <a:rPr lang="es-MX" sz="1300"/>
              <a:t>bucle3: posicion=16 + 8=24 pixeles</a:t>
            </a:r>
            <a:endParaRPr sz="1300"/>
          </a:p>
        </p:txBody>
      </p:sp>
      <p:sp>
        <p:nvSpPr>
          <p:cNvPr id="619" name="Google Shape;619;g337788a2e4d_0_61"/>
          <p:cNvSpPr txBox="1"/>
          <p:nvPr/>
        </p:nvSpPr>
        <p:spPr>
          <a:xfrm>
            <a:off x="4942700" y="2101925"/>
            <a:ext cx="39624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posicion = posicion inicial + velocidad*tiempo</a:t>
            </a:r>
            <a:endParaRPr sz="1300"/>
          </a:p>
        </p:txBody>
      </p:sp>
      <p:sp>
        <p:nvSpPr>
          <p:cNvPr id="620" name="Google Shape;620;g337788a2e4d_0_61"/>
          <p:cNvSpPr txBox="1"/>
          <p:nvPr/>
        </p:nvSpPr>
        <p:spPr>
          <a:xfrm>
            <a:off x="5051825" y="2957575"/>
            <a:ext cx="13338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Ejemplo</a:t>
            </a:r>
            <a:endParaRPr sz="1300" u="sng"/>
          </a:p>
        </p:txBody>
      </p:sp>
      <p:sp>
        <p:nvSpPr>
          <p:cNvPr id="621" name="Google Shape;621;g337788a2e4d_0_61"/>
          <p:cNvSpPr txBox="1"/>
          <p:nvPr/>
        </p:nvSpPr>
        <p:spPr>
          <a:xfrm>
            <a:off x="4942700" y="2537550"/>
            <a:ext cx="331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t>cuando hablamos de tiempo, hablamos del tiempo que tarda el while en dar un ciclo</a:t>
            </a:r>
            <a:endParaRPr/>
          </a:p>
        </p:txBody>
      </p:sp>
      <p:sp>
        <p:nvSpPr>
          <p:cNvPr id="622" name="Google Shape;622;g337788a2e4d_0_61"/>
          <p:cNvSpPr/>
          <p:nvPr/>
        </p:nvSpPr>
        <p:spPr>
          <a:xfrm rot="10800000">
            <a:off x="4430025" y="3788113"/>
            <a:ext cx="757500" cy="38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23" name="Google Shape;623;g337788a2e4d_0_61"/>
          <p:cNvSpPr txBox="1"/>
          <p:nvPr/>
        </p:nvSpPr>
        <p:spPr>
          <a:xfrm>
            <a:off x="205263" y="3402050"/>
            <a:ext cx="4158600" cy="985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En un 1 segundo hacia 1 bucle y la </a:t>
            </a:r>
            <a:r>
              <a:rPr lang="es-MX" sz="1300"/>
              <a:t>fórmula</a:t>
            </a:r>
            <a:r>
              <a:rPr lang="es-MX" sz="1300"/>
              <a:t> era </a:t>
            </a:r>
            <a:endParaRPr sz="1300"/>
          </a:p>
          <a:p>
            <a:pPr indent="0" lvl="0" marL="0" rtl="0" algn="l">
              <a:spcBef>
                <a:spcPts val="0"/>
              </a:spcBef>
              <a:spcAft>
                <a:spcPts val="0"/>
              </a:spcAft>
              <a:buNone/>
            </a:pPr>
            <a:r>
              <a:rPr lang="es-MX" sz="1300"/>
              <a:t>posicion = posicion inicial + velocidad*tiempo</a:t>
            </a:r>
            <a:endParaRPr sz="1300"/>
          </a:p>
          <a:p>
            <a:pPr indent="0" lvl="0" marL="0" rtl="0" algn="l">
              <a:spcBef>
                <a:spcPts val="0"/>
              </a:spcBef>
              <a:spcAft>
                <a:spcPts val="0"/>
              </a:spcAft>
              <a:buNone/>
            </a:pPr>
            <a:r>
              <a:rPr lang="es-MX" sz="1300"/>
              <a:t>pero si en 1 segundo hace 400 bucles, entonces hace 400 veces, entonces la</a:t>
            </a:r>
            <a:endParaRPr sz="1300"/>
          </a:p>
        </p:txBody>
      </p:sp>
      <p:sp>
        <p:nvSpPr>
          <p:cNvPr id="624" name="Google Shape;624;g337788a2e4d_0_61"/>
          <p:cNvSpPr txBox="1"/>
          <p:nvPr/>
        </p:nvSpPr>
        <p:spPr>
          <a:xfrm>
            <a:off x="245450" y="4387250"/>
            <a:ext cx="48063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t> posicion final= posicion en un solo bucle * la cantidad de  bucles</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3442982234a_0_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89" name="Google Shape;89;g3442982234a_0_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0" name="Google Shape;90;g3442982234a_0_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1" name="Google Shape;91;g3442982234a_0_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2" name="Google Shape;92;g3442982234a_0_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3" name="Google Shape;93;g3442982234a_0_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94" name="Google Shape;94;g3442982234a_0_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95" name="Google Shape;95;g3442982234a_0_0"/>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video del evento </a:t>
            </a:r>
            <a:endParaRPr b="0" i="0" sz="2000" u="none" cap="none" strike="noStrike">
              <a:solidFill>
                <a:srgbClr val="000000"/>
              </a:solidFill>
              <a:latin typeface="Arial"/>
              <a:ea typeface="Arial"/>
              <a:cs typeface="Arial"/>
              <a:sym typeface="Arial"/>
            </a:endParaRPr>
          </a:p>
        </p:txBody>
      </p:sp>
      <p:sp>
        <p:nvSpPr>
          <p:cNvPr id="96" name="Google Shape;96;g3442982234a_0_0"/>
          <p:cNvSpPr txBox="1"/>
          <p:nvPr/>
        </p:nvSpPr>
        <p:spPr>
          <a:xfrm>
            <a:off x="251200" y="661725"/>
            <a:ext cx="8644500" cy="3693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MX" sz="1200">
                <a:solidFill>
                  <a:srgbClr val="666666"/>
                </a:solidFill>
              </a:rPr>
              <a:t>Recomendación ver en paralelo con el powerpoint, abrirlo en una nueva pestaña asi podes agrandar y dale 1080 de calidad</a:t>
            </a:r>
            <a:endParaRPr b="0" i="0" sz="1200" u="none" cap="none" strike="noStrike">
              <a:solidFill>
                <a:srgbClr val="666666"/>
              </a:solidFill>
              <a:latin typeface="Arial"/>
              <a:ea typeface="Arial"/>
              <a:cs typeface="Arial"/>
              <a:sym typeface="Arial"/>
            </a:endParaRPr>
          </a:p>
        </p:txBody>
      </p:sp>
      <p:pic>
        <p:nvPicPr>
          <p:cNvPr id="97" name="Google Shape;97;g3442982234a_0_0" title="Creacion de un videojuego con pygame y Python [Evento en vivo] parte 1 by Yuscu Mejia🔺Donkey Kong 2D">
            <a:hlinkClick r:id="rId3"/>
          </p:cNvPr>
          <p:cNvPicPr preferRelativeResize="0"/>
          <p:nvPr/>
        </p:nvPicPr>
        <p:blipFill>
          <a:blip r:embed="rId4">
            <a:alphaModFix/>
          </a:blip>
          <a:stretch>
            <a:fillRect/>
          </a:stretch>
        </p:blipFill>
        <p:spPr>
          <a:xfrm>
            <a:off x="1284750" y="1092450"/>
            <a:ext cx="6169511" cy="347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337788a2e4d_0_87"/>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630" name="Google Shape;630;g337788a2e4d_0_87"/>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31" name="Google Shape;631;g337788a2e4d_0_87"/>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32" name="Google Shape;632;g337788a2e4d_0_87"/>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33" name="Google Shape;633;g337788a2e4d_0_87"/>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34" name="Google Shape;634;g337788a2e4d_0_87"/>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635" name="Google Shape;635;g337788a2e4d_0_87"/>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636" name="Google Shape;636;g337788a2e4d_0_87"/>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Frame</a:t>
            </a:r>
            <a:endParaRPr b="0" i="0" sz="1700" u="none" cap="none" strike="noStrike">
              <a:solidFill>
                <a:srgbClr val="000000"/>
              </a:solidFill>
              <a:latin typeface="Arial"/>
              <a:ea typeface="Arial"/>
              <a:cs typeface="Arial"/>
              <a:sym typeface="Arial"/>
            </a:endParaRPr>
          </a:p>
        </p:txBody>
      </p:sp>
      <p:sp>
        <p:nvSpPr>
          <p:cNvPr id="637" name="Google Shape;637;g337788a2e4d_0_87"/>
          <p:cNvSpPr txBox="1"/>
          <p:nvPr/>
        </p:nvSpPr>
        <p:spPr>
          <a:xfrm>
            <a:off x="245450" y="1088050"/>
            <a:ext cx="5985900" cy="538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link: </a:t>
            </a:r>
            <a:r>
              <a:rPr b="1" lang="es-MX" sz="1100" u="sng">
                <a:solidFill>
                  <a:schemeClr val="hlink"/>
                </a:solidFill>
                <a:hlinkClick r:id="rId3"/>
              </a:rPr>
              <a:t>https://github.com/yussefomar/pygame/blob/main/monoV3.py</a:t>
            </a:r>
            <a:endParaRPr sz="1200"/>
          </a:p>
          <a:p>
            <a:pPr indent="0" lvl="0" marL="0" rtl="0" algn="l">
              <a:spcBef>
                <a:spcPts val="0"/>
              </a:spcBef>
              <a:spcAft>
                <a:spcPts val="0"/>
              </a:spcAft>
              <a:buNone/>
            </a:pPr>
            <a:r>
              <a:rPr lang="es-MX" sz="1200"/>
              <a:t>Vemos que en un segundo , hace  en promedio 400 ciclos..</a:t>
            </a:r>
            <a:endParaRPr sz="1200"/>
          </a:p>
        </p:txBody>
      </p:sp>
      <p:sp>
        <p:nvSpPr>
          <p:cNvPr id="638" name="Google Shape;638;g337788a2e4d_0_87"/>
          <p:cNvSpPr txBox="1"/>
          <p:nvPr/>
        </p:nvSpPr>
        <p:spPr>
          <a:xfrm>
            <a:off x="328000" y="6635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vamos analizar y calibrar   el desplazamiento del personaje</a:t>
            </a:r>
            <a:endParaRPr sz="1300" u="sng"/>
          </a:p>
        </p:txBody>
      </p:sp>
      <p:pic>
        <p:nvPicPr>
          <p:cNvPr id="639" name="Google Shape;639;g337788a2e4d_0_87"/>
          <p:cNvPicPr preferRelativeResize="0"/>
          <p:nvPr/>
        </p:nvPicPr>
        <p:blipFill rotWithShape="1">
          <a:blip r:embed="rId4">
            <a:alphaModFix/>
          </a:blip>
          <a:srcRect b="0" l="0" r="46780" t="0"/>
          <a:stretch/>
        </p:blipFill>
        <p:spPr>
          <a:xfrm>
            <a:off x="6231350" y="-113775"/>
            <a:ext cx="2550493" cy="1729650"/>
          </a:xfrm>
          <a:prstGeom prst="rect">
            <a:avLst/>
          </a:prstGeom>
          <a:noFill/>
          <a:ln>
            <a:noFill/>
          </a:ln>
        </p:spPr>
      </p:pic>
      <p:sp>
        <p:nvSpPr>
          <p:cNvPr id="640" name="Google Shape;640;g337788a2e4d_0_87"/>
          <p:cNvSpPr txBox="1"/>
          <p:nvPr/>
        </p:nvSpPr>
        <p:spPr>
          <a:xfrm>
            <a:off x="4903850" y="16664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voy a simplificar el concepto, pero por cada ciclo su </a:t>
            </a:r>
            <a:endParaRPr sz="1300" u="sng"/>
          </a:p>
        </p:txBody>
      </p:sp>
      <p:sp>
        <p:nvSpPr>
          <p:cNvPr id="641" name="Google Shape;641;g337788a2e4d_0_87"/>
          <p:cNvSpPr txBox="1"/>
          <p:nvPr/>
        </p:nvSpPr>
        <p:spPr>
          <a:xfrm>
            <a:off x="5159738" y="3235325"/>
            <a:ext cx="41034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a:t>v=8</a:t>
            </a:r>
            <a:endParaRPr sz="1300"/>
          </a:p>
          <a:p>
            <a:pPr indent="0" lvl="0" marL="0" rtl="0" algn="l">
              <a:spcBef>
                <a:spcPts val="0"/>
              </a:spcBef>
              <a:spcAft>
                <a:spcPts val="0"/>
              </a:spcAft>
              <a:buNone/>
            </a:pPr>
            <a:r>
              <a:rPr lang="es-MX" sz="1300"/>
              <a:t>cada bucle tarda 1 segundos en terminar con v=8</a:t>
            </a:r>
            <a:endParaRPr sz="1300"/>
          </a:p>
          <a:p>
            <a:pPr indent="0" lvl="0" marL="0" rtl="0" algn="l">
              <a:spcBef>
                <a:spcPts val="0"/>
              </a:spcBef>
              <a:spcAft>
                <a:spcPts val="0"/>
              </a:spcAft>
              <a:buNone/>
            </a:pPr>
            <a:r>
              <a:rPr lang="es-MX" sz="1300"/>
              <a:t>posicion=0</a:t>
            </a:r>
            <a:endParaRPr sz="1300"/>
          </a:p>
          <a:p>
            <a:pPr indent="0" lvl="0" marL="0" rtl="0" algn="l">
              <a:spcBef>
                <a:spcPts val="0"/>
              </a:spcBef>
              <a:spcAft>
                <a:spcPts val="0"/>
              </a:spcAft>
              <a:buNone/>
            </a:pPr>
            <a:r>
              <a:rPr lang="es-MX" sz="1300"/>
              <a:t>bucle1: posicion =0 +8=8 pixeles</a:t>
            </a:r>
            <a:endParaRPr sz="1300"/>
          </a:p>
          <a:p>
            <a:pPr indent="0" lvl="0" marL="0" rtl="0" algn="l">
              <a:spcBef>
                <a:spcPts val="0"/>
              </a:spcBef>
              <a:spcAft>
                <a:spcPts val="0"/>
              </a:spcAft>
              <a:buNone/>
            </a:pPr>
            <a:r>
              <a:rPr lang="es-MX" sz="1300"/>
              <a:t>bucle2: posicicion = 8 + 8=16 pixeles</a:t>
            </a:r>
            <a:endParaRPr sz="1300"/>
          </a:p>
          <a:p>
            <a:pPr indent="0" lvl="0" marL="0" rtl="0" algn="l">
              <a:spcBef>
                <a:spcPts val="0"/>
              </a:spcBef>
              <a:spcAft>
                <a:spcPts val="0"/>
              </a:spcAft>
              <a:buNone/>
            </a:pPr>
            <a:r>
              <a:rPr lang="es-MX" sz="1300"/>
              <a:t>bucle3: posicion=16 + 8=24 pixeles</a:t>
            </a:r>
            <a:endParaRPr sz="1300"/>
          </a:p>
        </p:txBody>
      </p:sp>
      <p:sp>
        <p:nvSpPr>
          <p:cNvPr id="642" name="Google Shape;642;g337788a2e4d_0_87"/>
          <p:cNvSpPr txBox="1"/>
          <p:nvPr/>
        </p:nvSpPr>
        <p:spPr>
          <a:xfrm>
            <a:off x="4942700" y="2101925"/>
            <a:ext cx="39624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posicion = posicion inicial + velocidad*tiempo</a:t>
            </a:r>
            <a:endParaRPr sz="1300"/>
          </a:p>
        </p:txBody>
      </p:sp>
      <p:sp>
        <p:nvSpPr>
          <p:cNvPr id="643" name="Google Shape;643;g337788a2e4d_0_87"/>
          <p:cNvSpPr txBox="1"/>
          <p:nvPr/>
        </p:nvSpPr>
        <p:spPr>
          <a:xfrm>
            <a:off x="5051825" y="2957575"/>
            <a:ext cx="13338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Ejemplo</a:t>
            </a:r>
            <a:endParaRPr sz="1300" u="sng"/>
          </a:p>
        </p:txBody>
      </p:sp>
      <p:sp>
        <p:nvSpPr>
          <p:cNvPr id="644" name="Google Shape;644;g337788a2e4d_0_87"/>
          <p:cNvSpPr txBox="1"/>
          <p:nvPr/>
        </p:nvSpPr>
        <p:spPr>
          <a:xfrm>
            <a:off x="4942700" y="2537550"/>
            <a:ext cx="331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t>cuando hablamos de tiempo, hablamos del tiempo que tarda el while en dar un ciclo</a:t>
            </a:r>
            <a:endParaRPr/>
          </a:p>
        </p:txBody>
      </p:sp>
      <p:sp>
        <p:nvSpPr>
          <p:cNvPr id="645" name="Google Shape;645;g337788a2e4d_0_87"/>
          <p:cNvSpPr/>
          <p:nvPr/>
        </p:nvSpPr>
        <p:spPr>
          <a:xfrm rot="10800000">
            <a:off x="4430025" y="3788113"/>
            <a:ext cx="757500" cy="38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46" name="Google Shape;646;g337788a2e4d_0_87"/>
          <p:cNvSpPr txBox="1"/>
          <p:nvPr/>
        </p:nvSpPr>
        <p:spPr>
          <a:xfrm>
            <a:off x="212425" y="1779638"/>
            <a:ext cx="4158600" cy="985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En un 1 segundo hacia 1 bucle y la fórmula era </a:t>
            </a:r>
            <a:endParaRPr sz="1300"/>
          </a:p>
          <a:p>
            <a:pPr indent="0" lvl="0" marL="0" rtl="0" algn="l">
              <a:spcBef>
                <a:spcPts val="0"/>
              </a:spcBef>
              <a:spcAft>
                <a:spcPts val="0"/>
              </a:spcAft>
              <a:buNone/>
            </a:pPr>
            <a:r>
              <a:rPr lang="es-MX" sz="1300"/>
              <a:t>posicion = posicion inicial + velocidad*tiempo</a:t>
            </a:r>
            <a:endParaRPr sz="1300"/>
          </a:p>
          <a:p>
            <a:pPr indent="0" lvl="0" marL="0" rtl="0" algn="l">
              <a:spcBef>
                <a:spcPts val="0"/>
              </a:spcBef>
              <a:spcAft>
                <a:spcPts val="0"/>
              </a:spcAft>
              <a:buNone/>
            </a:pPr>
            <a:r>
              <a:rPr lang="es-MX" sz="1300"/>
              <a:t>pero si en 1 segundo hace 400 bucles, entonces hace 400 veces, entonces la</a:t>
            </a:r>
            <a:endParaRPr sz="1300"/>
          </a:p>
        </p:txBody>
      </p:sp>
      <p:sp>
        <p:nvSpPr>
          <p:cNvPr id="647" name="Google Shape;647;g337788a2e4d_0_87"/>
          <p:cNvSpPr txBox="1"/>
          <p:nvPr/>
        </p:nvSpPr>
        <p:spPr>
          <a:xfrm>
            <a:off x="139113" y="2806913"/>
            <a:ext cx="48063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200"/>
              <a:t> posicion final= posicion en un solo bucle * la cantidad de  bucles</a:t>
            </a:r>
            <a:endParaRPr sz="1200"/>
          </a:p>
        </p:txBody>
      </p:sp>
      <p:sp>
        <p:nvSpPr>
          <p:cNvPr id="648" name="Google Shape;648;g337788a2e4d_0_87"/>
          <p:cNvSpPr txBox="1"/>
          <p:nvPr/>
        </p:nvSpPr>
        <p:spPr>
          <a:xfrm>
            <a:off x="296900" y="3496050"/>
            <a:ext cx="48063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a:t>v=8</a:t>
            </a:r>
            <a:endParaRPr sz="1300"/>
          </a:p>
          <a:p>
            <a:pPr indent="0" lvl="0" marL="0" rtl="0" algn="l">
              <a:spcBef>
                <a:spcPts val="0"/>
              </a:spcBef>
              <a:spcAft>
                <a:spcPts val="0"/>
              </a:spcAft>
              <a:buNone/>
            </a:pPr>
            <a:r>
              <a:rPr lang="es-MX" sz="1300"/>
              <a:t>cada bucle tarda 1 segundos en terminar con v=8</a:t>
            </a:r>
            <a:endParaRPr sz="1300"/>
          </a:p>
          <a:p>
            <a:pPr indent="0" lvl="0" marL="0" rtl="0" algn="l">
              <a:spcBef>
                <a:spcPts val="0"/>
              </a:spcBef>
              <a:spcAft>
                <a:spcPts val="0"/>
              </a:spcAft>
              <a:buNone/>
            </a:pPr>
            <a:r>
              <a:rPr lang="es-MX" sz="1300"/>
              <a:t>posicion=0</a:t>
            </a:r>
            <a:endParaRPr sz="1300"/>
          </a:p>
          <a:p>
            <a:pPr indent="0" lvl="0" marL="0" rtl="0" algn="l">
              <a:spcBef>
                <a:spcPts val="0"/>
              </a:spcBef>
              <a:spcAft>
                <a:spcPts val="0"/>
              </a:spcAft>
              <a:buNone/>
            </a:pPr>
            <a:r>
              <a:rPr lang="es-MX" sz="1300"/>
              <a:t>1s con 400 bucle: posicion final =0 +8=8*400 pixeles=3200 pix</a:t>
            </a:r>
            <a:endParaRPr sz="1300"/>
          </a:p>
          <a:p>
            <a:pPr indent="0" lvl="0" marL="0" rtl="0" algn="l">
              <a:spcBef>
                <a:spcPts val="0"/>
              </a:spcBef>
              <a:spcAft>
                <a:spcPts val="0"/>
              </a:spcAft>
              <a:buNone/>
            </a:pPr>
            <a:r>
              <a:rPr lang="es-MX" sz="1300"/>
              <a:t>2</a:t>
            </a:r>
            <a:r>
              <a:rPr lang="es-MX" sz="1300"/>
              <a:t>s con 400 bucle</a:t>
            </a:r>
            <a:r>
              <a:rPr lang="es-MX" sz="1300"/>
              <a:t>: posicicion final = 8 + 8=16*400 pixeles</a:t>
            </a:r>
            <a:endParaRPr sz="1300"/>
          </a:p>
          <a:p>
            <a:pPr indent="0" lvl="0" marL="0" rtl="0" algn="l">
              <a:spcBef>
                <a:spcPts val="0"/>
              </a:spcBef>
              <a:spcAft>
                <a:spcPts val="0"/>
              </a:spcAft>
              <a:buNone/>
            </a:pPr>
            <a:r>
              <a:t/>
            </a:r>
            <a:endParaRPr sz="1300"/>
          </a:p>
        </p:txBody>
      </p:sp>
      <p:sp>
        <p:nvSpPr>
          <p:cNvPr id="649" name="Google Shape;649;g337788a2e4d_0_87"/>
          <p:cNvSpPr txBox="1"/>
          <p:nvPr/>
        </p:nvSpPr>
        <p:spPr>
          <a:xfrm>
            <a:off x="614625" y="3218300"/>
            <a:ext cx="13338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Ejemplo</a:t>
            </a:r>
            <a:endParaRPr sz="1300" u="sng"/>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337788a2e4d_0_112"/>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655" name="Google Shape;655;g337788a2e4d_0_112"/>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56" name="Google Shape;656;g337788a2e4d_0_112"/>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57" name="Google Shape;657;g337788a2e4d_0_112"/>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58" name="Google Shape;658;g337788a2e4d_0_112"/>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59" name="Google Shape;659;g337788a2e4d_0_112"/>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660" name="Google Shape;660;g337788a2e4d_0_112"/>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661" name="Google Shape;661;g337788a2e4d_0_112"/>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Frame</a:t>
            </a:r>
            <a:endParaRPr b="0" i="0" sz="1700" u="none" cap="none" strike="noStrike">
              <a:solidFill>
                <a:srgbClr val="000000"/>
              </a:solidFill>
              <a:latin typeface="Arial"/>
              <a:ea typeface="Arial"/>
              <a:cs typeface="Arial"/>
              <a:sym typeface="Arial"/>
            </a:endParaRPr>
          </a:p>
        </p:txBody>
      </p:sp>
      <p:sp>
        <p:nvSpPr>
          <p:cNvPr id="662" name="Google Shape;662;g337788a2e4d_0_112"/>
          <p:cNvSpPr txBox="1"/>
          <p:nvPr/>
        </p:nvSpPr>
        <p:spPr>
          <a:xfrm>
            <a:off x="245450" y="1088050"/>
            <a:ext cx="5985900" cy="5232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1100"/>
              <a:t>El método </a:t>
            </a:r>
            <a:r>
              <a:rPr lang="es-MX" sz="1100">
                <a:solidFill>
                  <a:srgbClr val="188038"/>
                </a:solidFill>
                <a:latin typeface="Roboto Mono"/>
                <a:ea typeface="Roboto Mono"/>
                <a:cs typeface="Roboto Mono"/>
                <a:sym typeface="Roboto Mono"/>
              </a:rPr>
              <a:t>clock.tick(FPS)</a:t>
            </a:r>
            <a:r>
              <a:rPr lang="es-MX" sz="1100"/>
              <a:t> </a:t>
            </a:r>
            <a:r>
              <a:rPr b="1" lang="es-MX" sz="1100"/>
              <a:t>limita la cantidad de veces que el bucle </a:t>
            </a:r>
            <a:r>
              <a:rPr b="1" lang="es-MX" sz="1100">
                <a:solidFill>
                  <a:srgbClr val="188038"/>
                </a:solidFill>
                <a:latin typeface="Roboto Mono"/>
                <a:ea typeface="Roboto Mono"/>
                <a:cs typeface="Roboto Mono"/>
                <a:sym typeface="Roboto Mono"/>
              </a:rPr>
              <a:t>while jugando:</a:t>
            </a:r>
            <a:r>
              <a:rPr b="1" lang="es-MX" sz="1100"/>
              <a:t> se ejecuta por segundo</a:t>
            </a:r>
            <a:r>
              <a:rPr lang="es-MX" sz="1100"/>
              <a:t>.</a:t>
            </a:r>
            <a:endParaRPr sz="1200"/>
          </a:p>
        </p:txBody>
      </p:sp>
      <p:sp>
        <p:nvSpPr>
          <p:cNvPr id="663" name="Google Shape;663;g337788a2e4d_0_112"/>
          <p:cNvSpPr txBox="1"/>
          <p:nvPr/>
        </p:nvSpPr>
        <p:spPr>
          <a:xfrm>
            <a:off x="328000" y="6635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calibrando el desplazamiento de personaje</a:t>
            </a:r>
            <a:endParaRPr sz="1300" u="sng"/>
          </a:p>
        </p:txBody>
      </p:sp>
      <p:pic>
        <p:nvPicPr>
          <p:cNvPr id="664" name="Google Shape;664;g337788a2e4d_0_112"/>
          <p:cNvPicPr preferRelativeResize="0"/>
          <p:nvPr/>
        </p:nvPicPr>
        <p:blipFill>
          <a:blip r:embed="rId3">
            <a:alphaModFix/>
          </a:blip>
          <a:stretch>
            <a:fillRect/>
          </a:stretch>
        </p:blipFill>
        <p:spPr>
          <a:xfrm>
            <a:off x="327988" y="1809750"/>
            <a:ext cx="5324475" cy="1524000"/>
          </a:xfrm>
          <a:prstGeom prst="rect">
            <a:avLst/>
          </a:prstGeom>
          <a:noFill/>
          <a:ln>
            <a:noFill/>
          </a:ln>
        </p:spPr>
      </p:pic>
      <p:sp>
        <p:nvSpPr>
          <p:cNvPr id="665" name="Google Shape;665;g337788a2e4d_0_112"/>
          <p:cNvSpPr txBox="1"/>
          <p:nvPr/>
        </p:nvSpPr>
        <p:spPr>
          <a:xfrm>
            <a:off x="328000" y="3532238"/>
            <a:ext cx="3962400" cy="692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Esto significa que, si el bucle se ejecuta menos veces por segundo, el personaje se moverá más lento, porque su posición solo cambia en cada iteración del bucle.</a:t>
            </a:r>
            <a:endParaRPr sz="1300"/>
          </a:p>
        </p:txBody>
      </p:sp>
      <p:pic>
        <p:nvPicPr>
          <p:cNvPr id="666" name="Google Shape;666;g337788a2e4d_0_112"/>
          <p:cNvPicPr preferRelativeResize="0"/>
          <p:nvPr/>
        </p:nvPicPr>
        <p:blipFill>
          <a:blip r:embed="rId4">
            <a:alphaModFix/>
          </a:blip>
          <a:stretch>
            <a:fillRect/>
          </a:stretch>
        </p:blipFill>
        <p:spPr>
          <a:xfrm>
            <a:off x="5126400" y="1520425"/>
            <a:ext cx="3912751" cy="3135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337f8309f0a_0_17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672" name="Google Shape;672;g337f8309f0a_0_17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73" name="Google Shape;673;g337f8309f0a_0_17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74" name="Google Shape;674;g337f8309f0a_0_17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75" name="Google Shape;675;g337f8309f0a_0_17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76" name="Google Shape;676;g337f8309f0a_0_17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677" name="Google Shape;677;g337f8309f0a_0_17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678" name="Google Shape;678;g337f8309f0a_0_170"/>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Repaso</a:t>
            </a:r>
            <a:endParaRPr b="0" i="0" sz="1700" u="none" cap="none" strike="noStrike">
              <a:solidFill>
                <a:srgbClr val="000000"/>
              </a:solidFill>
              <a:latin typeface="Arial"/>
              <a:ea typeface="Arial"/>
              <a:cs typeface="Arial"/>
              <a:sym typeface="Arial"/>
            </a:endParaRPr>
          </a:p>
        </p:txBody>
      </p:sp>
      <p:pic>
        <p:nvPicPr>
          <p:cNvPr id="679" name="Google Shape;679;g337f8309f0a_0_170"/>
          <p:cNvPicPr preferRelativeResize="0"/>
          <p:nvPr/>
        </p:nvPicPr>
        <p:blipFill>
          <a:blip r:embed="rId3">
            <a:alphaModFix/>
          </a:blip>
          <a:stretch>
            <a:fillRect/>
          </a:stretch>
        </p:blipFill>
        <p:spPr>
          <a:xfrm>
            <a:off x="2094100" y="822875"/>
            <a:ext cx="3293687" cy="3939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337f8309f0a_0_187"/>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685" name="Google Shape;685;g337f8309f0a_0_187"/>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86" name="Google Shape;686;g337f8309f0a_0_187"/>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87" name="Google Shape;687;g337f8309f0a_0_187"/>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88" name="Google Shape;688;g337f8309f0a_0_187"/>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689" name="Google Shape;689;g337f8309f0a_0_187"/>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690" name="Google Shape;690;g337f8309f0a_0_187"/>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691" name="Google Shape;691;g337f8309f0a_0_187"/>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POO :Clases</a:t>
            </a:r>
            <a:endParaRPr b="0" i="0" sz="2000" u="none" cap="none" strike="noStrike">
              <a:solidFill>
                <a:srgbClr val="000000"/>
              </a:solidFill>
              <a:latin typeface="Arial"/>
              <a:ea typeface="Arial"/>
              <a:cs typeface="Arial"/>
              <a:sym typeface="Arial"/>
            </a:endParaRPr>
          </a:p>
        </p:txBody>
      </p:sp>
      <p:sp>
        <p:nvSpPr>
          <p:cNvPr id="692" name="Google Shape;692;g337f8309f0a_0_187"/>
          <p:cNvSpPr txBox="1"/>
          <p:nvPr/>
        </p:nvSpPr>
        <p:spPr>
          <a:xfrm>
            <a:off x="296850" y="834275"/>
            <a:ext cx="6218400" cy="10065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marR="0" rtl="0" algn="l">
              <a:lnSpc>
                <a:spcPct val="115000"/>
              </a:lnSpc>
              <a:spcBef>
                <a:spcPts val="0"/>
              </a:spcBef>
              <a:spcAft>
                <a:spcPts val="0"/>
              </a:spcAft>
              <a:buClr>
                <a:srgbClr val="0D0D0D"/>
              </a:buClr>
              <a:buSzPts val="1200"/>
              <a:buFont typeface="Arial"/>
              <a:buNone/>
            </a:pPr>
            <a:r>
              <a:rPr lang="es-MX" sz="1200" u="sng">
                <a:solidFill>
                  <a:srgbClr val="0D0D0D"/>
                </a:solidFill>
              </a:rPr>
              <a:t>Clase:</a:t>
            </a:r>
            <a:endParaRPr sz="1200" u="sng">
              <a:solidFill>
                <a:srgbClr val="0D0D0D"/>
              </a:solidFill>
            </a:endParaRPr>
          </a:p>
          <a:p>
            <a:pPr indent="-228600" lvl="0" marL="457200" marR="0" rtl="0" algn="l">
              <a:lnSpc>
                <a:spcPct val="115000"/>
              </a:lnSpc>
              <a:spcBef>
                <a:spcPts val="0"/>
              </a:spcBef>
              <a:spcAft>
                <a:spcPts val="0"/>
              </a:spcAft>
              <a:buClr>
                <a:srgbClr val="0D0D0D"/>
              </a:buClr>
              <a:buSzPts val="1200"/>
              <a:buFont typeface="Arial"/>
              <a:buNone/>
            </a:pPr>
            <a:r>
              <a:rPr lang="es-MX" sz="1200">
                <a:solidFill>
                  <a:srgbClr val="0D0D0D"/>
                </a:solidFill>
                <a:highlight>
                  <a:srgbClr val="FFFFFF"/>
                </a:highlight>
              </a:rPr>
              <a:t>una clase es una estructura que actúa como un molde o plantilla para crear objetos. Define un conjunto de propiedades (atributos) y comportamientos (métodos) que los objetos creados a partir de esa clase tendrán.</a:t>
            </a:r>
            <a:endParaRPr sz="1200">
              <a:solidFill>
                <a:srgbClr val="0D0D0D"/>
              </a:solidFill>
            </a:endParaRPr>
          </a:p>
        </p:txBody>
      </p:sp>
      <p:sp>
        <p:nvSpPr>
          <p:cNvPr id="693" name="Google Shape;693;g337f8309f0a_0_187"/>
          <p:cNvSpPr txBox="1"/>
          <p:nvPr/>
        </p:nvSpPr>
        <p:spPr>
          <a:xfrm>
            <a:off x="296844" y="2319925"/>
            <a:ext cx="2922600" cy="12189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D0D0D"/>
              </a:buClr>
              <a:buSzPts val="1200"/>
              <a:buFont typeface="Arial"/>
              <a:buNone/>
            </a:pPr>
            <a:r>
              <a:rPr lang="es-MX" sz="1200">
                <a:solidFill>
                  <a:srgbClr val="0D0D0D"/>
                </a:solidFill>
              </a:rPr>
              <a:t>    </a:t>
            </a:r>
            <a:r>
              <a:rPr b="1" lang="es-MX" sz="1200">
                <a:solidFill>
                  <a:srgbClr val="0D0D0D"/>
                </a:solidFill>
              </a:rPr>
              <a:t>Que caracteristicas tendra nuestro Molde Persona o Clase Persona?</a:t>
            </a:r>
            <a:endParaRPr b="1" sz="1200">
              <a:solidFill>
                <a:srgbClr val="0D0D0D"/>
              </a:solidFill>
            </a:endParaRPr>
          </a:p>
          <a:p>
            <a:pPr indent="0" lvl="0" marL="0" marR="0" rtl="0" algn="ctr">
              <a:lnSpc>
                <a:spcPct val="115000"/>
              </a:lnSpc>
              <a:spcBef>
                <a:spcPts val="0"/>
              </a:spcBef>
              <a:spcAft>
                <a:spcPts val="0"/>
              </a:spcAft>
              <a:buClr>
                <a:srgbClr val="0D0D0D"/>
              </a:buClr>
              <a:buSzPts val="1200"/>
              <a:buFont typeface="Arial"/>
              <a:buNone/>
            </a:pPr>
            <a:r>
              <a:rPr lang="es-MX" sz="1200">
                <a:solidFill>
                  <a:srgbClr val="0D0D0D"/>
                </a:solidFill>
              </a:rPr>
              <a:t> </a:t>
            </a:r>
            <a:endParaRPr sz="1200">
              <a:solidFill>
                <a:srgbClr val="0D0D0D"/>
              </a:solidFill>
            </a:endParaRPr>
          </a:p>
          <a:p>
            <a:pPr indent="-228600" lvl="0" marL="457200" marR="0" rtl="0" algn="l">
              <a:lnSpc>
                <a:spcPct val="115000"/>
              </a:lnSpc>
              <a:spcBef>
                <a:spcPts val="0"/>
              </a:spcBef>
              <a:spcAft>
                <a:spcPts val="0"/>
              </a:spcAft>
              <a:buClr>
                <a:srgbClr val="0D0D0D"/>
              </a:buClr>
              <a:buSzPts val="1200"/>
              <a:buFont typeface="Arial"/>
              <a:buNone/>
            </a:pPr>
            <a:r>
              <a:t/>
            </a:r>
            <a:endParaRPr sz="1200">
              <a:solidFill>
                <a:srgbClr val="0D0D0D"/>
              </a:solidFill>
            </a:endParaRPr>
          </a:p>
          <a:p>
            <a:pPr indent="-228600" lvl="0" marL="457200" marR="0" rtl="0" algn="l">
              <a:lnSpc>
                <a:spcPct val="115000"/>
              </a:lnSpc>
              <a:spcBef>
                <a:spcPts val="0"/>
              </a:spcBef>
              <a:spcAft>
                <a:spcPts val="0"/>
              </a:spcAft>
              <a:buClr>
                <a:srgbClr val="0D0D0D"/>
              </a:buClr>
              <a:buSzPts val="1200"/>
              <a:buFont typeface="Arial"/>
              <a:buNone/>
            </a:pPr>
            <a:r>
              <a:t/>
            </a:r>
            <a:endParaRPr sz="1200">
              <a:solidFill>
                <a:srgbClr val="0D0D0D"/>
              </a:solidFill>
            </a:endParaRPr>
          </a:p>
        </p:txBody>
      </p:sp>
      <p:pic>
        <p:nvPicPr>
          <p:cNvPr id="694" name="Google Shape;694;g337f8309f0a_0_187"/>
          <p:cNvPicPr preferRelativeResize="0"/>
          <p:nvPr/>
        </p:nvPicPr>
        <p:blipFill rotWithShape="1">
          <a:blip r:embed="rId3">
            <a:alphaModFix/>
          </a:blip>
          <a:srcRect b="51105" l="0" r="65305" t="0"/>
          <a:stretch/>
        </p:blipFill>
        <p:spPr>
          <a:xfrm>
            <a:off x="7081900" y="1002600"/>
            <a:ext cx="700075" cy="1277350"/>
          </a:xfrm>
          <a:prstGeom prst="rect">
            <a:avLst/>
          </a:prstGeom>
          <a:noFill/>
          <a:ln>
            <a:noFill/>
          </a:ln>
        </p:spPr>
      </p:pic>
      <p:sp>
        <p:nvSpPr>
          <p:cNvPr id="695" name="Google Shape;695;g337f8309f0a_0_187"/>
          <p:cNvSpPr txBox="1"/>
          <p:nvPr/>
        </p:nvSpPr>
        <p:spPr>
          <a:xfrm>
            <a:off x="6672975" y="689600"/>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Molde== Clase</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696" name="Google Shape;696;g337f8309f0a_0_187"/>
          <p:cNvSpPr txBox="1"/>
          <p:nvPr/>
        </p:nvSpPr>
        <p:spPr>
          <a:xfrm>
            <a:off x="3748300" y="2065050"/>
            <a:ext cx="491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337f8309f0a_0_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702" name="Google Shape;702;g337f8309f0a_0_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03" name="Google Shape;703;g337f8309f0a_0_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04" name="Google Shape;704;g337f8309f0a_0_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05" name="Google Shape;705;g337f8309f0a_0_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06" name="Google Shape;706;g337f8309f0a_0_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707" name="Google Shape;707;g337f8309f0a_0_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708" name="Google Shape;708;g337f8309f0a_0_0"/>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POO :Clases</a:t>
            </a:r>
            <a:endParaRPr b="0" i="0" sz="2000" u="none" cap="none" strike="noStrike">
              <a:solidFill>
                <a:srgbClr val="000000"/>
              </a:solidFill>
              <a:latin typeface="Arial"/>
              <a:ea typeface="Arial"/>
              <a:cs typeface="Arial"/>
              <a:sym typeface="Arial"/>
            </a:endParaRPr>
          </a:p>
        </p:txBody>
      </p:sp>
      <p:sp>
        <p:nvSpPr>
          <p:cNvPr id="709" name="Google Shape;709;g337f8309f0a_0_0"/>
          <p:cNvSpPr txBox="1"/>
          <p:nvPr/>
        </p:nvSpPr>
        <p:spPr>
          <a:xfrm>
            <a:off x="296850" y="834275"/>
            <a:ext cx="6218400" cy="10065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marR="0" rtl="0" algn="l">
              <a:lnSpc>
                <a:spcPct val="115000"/>
              </a:lnSpc>
              <a:spcBef>
                <a:spcPts val="0"/>
              </a:spcBef>
              <a:spcAft>
                <a:spcPts val="0"/>
              </a:spcAft>
              <a:buClr>
                <a:srgbClr val="0D0D0D"/>
              </a:buClr>
              <a:buSzPts val="1200"/>
              <a:buFont typeface="Arial"/>
              <a:buNone/>
            </a:pPr>
            <a:r>
              <a:rPr lang="es-MX" sz="1200" u="sng">
                <a:solidFill>
                  <a:srgbClr val="0D0D0D"/>
                </a:solidFill>
              </a:rPr>
              <a:t>Clase:</a:t>
            </a:r>
            <a:endParaRPr sz="1200" u="sng">
              <a:solidFill>
                <a:srgbClr val="0D0D0D"/>
              </a:solidFill>
            </a:endParaRPr>
          </a:p>
          <a:p>
            <a:pPr indent="-228600" lvl="0" marL="457200" marR="0" rtl="0" algn="l">
              <a:lnSpc>
                <a:spcPct val="115000"/>
              </a:lnSpc>
              <a:spcBef>
                <a:spcPts val="0"/>
              </a:spcBef>
              <a:spcAft>
                <a:spcPts val="0"/>
              </a:spcAft>
              <a:buClr>
                <a:srgbClr val="0D0D0D"/>
              </a:buClr>
              <a:buSzPts val="1200"/>
              <a:buFont typeface="Arial"/>
              <a:buNone/>
            </a:pPr>
            <a:r>
              <a:rPr lang="es-MX" sz="1200">
                <a:solidFill>
                  <a:srgbClr val="0D0D0D"/>
                </a:solidFill>
                <a:highlight>
                  <a:srgbClr val="FFFFFF"/>
                </a:highlight>
              </a:rPr>
              <a:t>una clase es una estructura que actúa como un molde o plantilla para crear objetos. Define un conjunto de propiedades (atributos) y comportamientos (métodos) que los objetos creados a partir de esa clase tendrán.</a:t>
            </a:r>
            <a:endParaRPr sz="1200">
              <a:solidFill>
                <a:srgbClr val="0D0D0D"/>
              </a:solidFill>
            </a:endParaRPr>
          </a:p>
        </p:txBody>
      </p:sp>
      <p:sp>
        <p:nvSpPr>
          <p:cNvPr id="710" name="Google Shape;710;g337f8309f0a_0_0"/>
          <p:cNvSpPr txBox="1"/>
          <p:nvPr/>
        </p:nvSpPr>
        <p:spPr>
          <a:xfrm>
            <a:off x="296844" y="2319925"/>
            <a:ext cx="2922600" cy="22812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D0D0D"/>
              </a:buClr>
              <a:buSzPts val="1200"/>
              <a:buFont typeface="Arial"/>
              <a:buNone/>
            </a:pPr>
            <a:r>
              <a:rPr lang="es-MX" sz="1200">
                <a:solidFill>
                  <a:srgbClr val="0D0D0D"/>
                </a:solidFill>
              </a:rPr>
              <a:t>    </a:t>
            </a:r>
            <a:r>
              <a:rPr b="1" lang="es-MX" sz="1200">
                <a:solidFill>
                  <a:srgbClr val="0D0D0D"/>
                </a:solidFill>
              </a:rPr>
              <a:t>Que caracteristicas tendra nuestro Molde Persona o Clase Persona?</a:t>
            </a:r>
            <a:endParaRPr b="1" sz="1200">
              <a:solidFill>
                <a:srgbClr val="0D0D0D"/>
              </a:solidFill>
            </a:endParaRPr>
          </a:p>
          <a:p>
            <a:pPr indent="0" lvl="0" marL="0" marR="0" rtl="0" algn="ctr">
              <a:lnSpc>
                <a:spcPct val="115000"/>
              </a:lnSpc>
              <a:spcBef>
                <a:spcPts val="0"/>
              </a:spcBef>
              <a:spcAft>
                <a:spcPts val="0"/>
              </a:spcAft>
              <a:buClr>
                <a:srgbClr val="0D0D0D"/>
              </a:buClr>
              <a:buSzPts val="1200"/>
              <a:buFont typeface="Arial"/>
              <a:buNone/>
            </a:pPr>
            <a:r>
              <a:rPr lang="es-MX" sz="1200">
                <a:solidFill>
                  <a:srgbClr val="0D0D0D"/>
                </a:solidFill>
              </a:rPr>
              <a:t>   </a:t>
            </a:r>
            <a:r>
              <a:rPr lang="es-MX" sz="1200" u="sng">
                <a:solidFill>
                  <a:srgbClr val="0D0D0D"/>
                </a:solidFill>
              </a:rPr>
              <a:t>métodos</a:t>
            </a:r>
            <a:r>
              <a:rPr lang="es-MX" sz="1200">
                <a:solidFill>
                  <a:srgbClr val="0D0D0D"/>
                </a:solidFill>
              </a:rPr>
              <a:t>: </a:t>
            </a:r>
            <a:endParaRPr sz="1200">
              <a:solidFill>
                <a:srgbClr val="0D0D0D"/>
              </a:solidFill>
            </a:endParaRPr>
          </a:p>
          <a:p>
            <a:pPr indent="0" lvl="0" marL="0" marR="0" rtl="0" algn="ctr">
              <a:lnSpc>
                <a:spcPct val="115000"/>
              </a:lnSpc>
              <a:spcBef>
                <a:spcPts val="0"/>
              </a:spcBef>
              <a:spcAft>
                <a:spcPts val="0"/>
              </a:spcAft>
              <a:buClr>
                <a:srgbClr val="0D0D0D"/>
              </a:buClr>
              <a:buSzPts val="1200"/>
              <a:buFont typeface="Arial"/>
              <a:buNone/>
            </a:pPr>
            <a:r>
              <a:rPr lang="es-MX" sz="1200">
                <a:solidFill>
                  <a:srgbClr val="0D0D0D"/>
                </a:solidFill>
              </a:rPr>
              <a:t>correr() ; caminar() , estudiar() , cambiarNombre() , cambiarEdad(),    pintarse()</a:t>
            </a:r>
            <a:endParaRPr sz="1200">
              <a:solidFill>
                <a:srgbClr val="0D0D0D"/>
              </a:solidFill>
            </a:endParaRPr>
          </a:p>
          <a:p>
            <a:pPr indent="0" lvl="0" marL="0" marR="0" rtl="0" algn="ctr">
              <a:lnSpc>
                <a:spcPct val="115000"/>
              </a:lnSpc>
              <a:spcBef>
                <a:spcPts val="0"/>
              </a:spcBef>
              <a:spcAft>
                <a:spcPts val="0"/>
              </a:spcAft>
              <a:buClr>
                <a:srgbClr val="0D0D0D"/>
              </a:buClr>
              <a:buSzPts val="1200"/>
              <a:buFont typeface="Arial"/>
              <a:buNone/>
            </a:pPr>
            <a:r>
              <a:rPr lang="es-MX" sz="1200">
                <a:solidFill>
                  <a:srgbClr val="0D0D0D"/>
                </a:solidFill>
              </a:rPr>
              <a:t>  </a:t>
            </a:r>
            <a:r>
              <a:rPr lang="es-MX" sz="1200" u="sng">
                <a:solidFill>
                  <a:srgbClr val="0D0D0D"/>
                </a:solidFill>
              </a:rPr>
              <a:t>atributos</a:t>
            </a:r>
            <a:r>
              <a:rPr lang="es-MX" sz="1200">
                <a:solidFill>
                  <a:srgbClr val="0D0D0D"/>
                </a:solidFill>
              </a:rPr>
              <a:t>: </a:t>
            </a:r>
            <a:endParaRPr sz="1200">
              <a:solidFill>
                <a:srgbClr val="0D0D0D"/>
              </a:solidFill>
            </a:endParaRPr>
          </a:p>
          <a:p>
            <a:pPr indent="0" lvl="0" marL="0" marR="0" rtl="0" algn="ctr">
              <a:lnSpc>
                <a:spcPct val="115000"/>
              </a:lnSpc>
              <a:spcBef>
                <a:spcPts val="0"/>
              </a:spcBef>
              <a:spcAft>
                <a:spcPts val="0"/>
              </a:spcAft>
              <a:buClr>
                <a:srgbClr val="0D0D0D"/>
              </a:buClr>
              <a:buSzPts val="1200"/>
              <a:buFont typeface="Arial"/>
              <a:buNone/>
            </a:pPr>
            <a:r>
              <a:rPr lang="es-MX" sz="1200">
                <a:solidFill>
                  <a:srgbClr val="0D0D0D"/>
                </a:solidFill>
              </a:rPr>
              <a:t>edad, altura , nombre, colorCabello</a:t>
            </a:r>
            <a:endParaRPr sz="1200">
              <a:solidFill>
                <a:srgbClr val="0D0D0D"/>
              </a:solidFill>
            </a:endParaRPr>
          </a:p>
          <a:p>
            <a:pPr indent="-228600" lvl="0" marL="457200" marR="0" rtl="0" algn="l">
              <a:lnSpc>
                <a:spcPct val="115000"/>
              </a:lnSpc>
              <a:spcBef>
                <a:spcPts val="0"/>
              </a:spcBef>
              <a:spcAft>
                <a:spcPts val="0"/>
              </a:spcAft>
              <a:buClr>
                <a:srgbClr val="0D0D0D"/>
              </a:buClr>
              <a:buSzPts val="1200"/>
              <a:buFont typeface="Arial"/>
              <a:buNone/>
            </a:pPr>
            <a:r>
              <a:t/>
            </a:r>
            <a:endParaRPr sz="1200">
              <a:solidFill>
                <a:srgbClr val="0D0D0D"/>
              </a:solidFill>
            </a:endParaRPr>
          </a:p>
          <a:p>
            <a:pPr indent="-228600" lvl="0" marL="457200" marR="0" rtl="0" algn="l">
              <a:lnSpc>
                <a:spcPct val="115000"/>
              </a:lnSpc>
              <a:spcBef>
                <a:spcPts val="0"/>
              </a:spcBef>
              <a:spcAft>
                <a:spcPts val="0"/>
              </a:spcAft>
              <a:buClr>
                <a:srgbClr val="0D0D0D"/>
              </a:buClr>
              <a:buSzPts val="1200"/>
              <a:buFont typeface="Arial"/>
              <a:buNone/>
            </a:pPr>
            <a:r>
              <a:t/>
            </a:r>
            <a:endParaRPr sz="1200">
              <a:solidFill>
                <a:srgbClr val="0D0D0D"/>
              </a:solidFill>
            </a:endParaRPr>
          </a:p>
        </p:txBody>
      </p:sp>
      <p:pic>
        <p:nvPicPr>
          <p:cNvPr id="711" name="Google Shape;711;g337f8309f0a_0_0"/>
          <p:cNvPicPr preferRelativeResize="0"/>
          <p:nvPr/>
        </p:nvPicPr>
        <p:blipFill rotWithShape="1">
          <a:blip r:embed="rId3">
            <a:alphaModFix/>
          </a:blip>
          <a:srcRect b="51105" l="0" r="65305" t="0"/>
          <a:stretch/>
        </p:blipFill>
        <p:spPr>
          <a:xfrm>
            <a:off x="7081900" y="1002600"/>
            <a:ext cx="700075" cy="1277350"/>
          </a:xfrm>
          <a:prstGeom prst="rect">
            <a:avLst/>
          </a:prstGeom>
          <a:noFill/>
          <a:ln>
            <a:noFill/>
          </a:ln>
        </p:spPr>
      </p:pic>
      <p:sp>
        <p:nvSpPr>
          <p:cNvPr id="712" name="Google Shape;712;g337f8309f0a_0_0"/>
          <p:cNvSpPr txBox="1"/>
          <p:nvPr/>
        </p:nvSpPr>
        <p:spPr>
          <a:xfrm>
            <a:off x="6672975" y="689600"/>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Molde== Clase</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13" name="Google Shape;713;g337f8309f0a_0_0"/>
          <p:cNvSpPr txBox="1"/>
          <p:nvPr/>
        </p:nvSpPr>
        <p:spPr>
          <a:xfrm>
            <a:off x="3748300" y="2065050"/>
            <a:ext cx="49161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950">
                <a:solidFill>
                  <a:srgbClr val="A626A4"/>
                </a:solidFill>
                <a:highlight>
                  <a:srgbClr val="F9F9F9"/>
                </a:highlight>
                <a:latin typeface="Courier New"/>
                <a:ea typeface="Courier New"/>
                <a:cs typeface="Courier New"/>
                <a:sym typeface="Courier New"/>
              </a:rPr>
              <a:t>class</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Persona</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iniciar</a:t>
            </a:r>
            <a:r>
              <a:rPr lang="es-MX" sz="950">
                <a:solidFill>
                  <a:srgbClr val="383A42"/>
                </a:solidFill>
                <a:highlight>
                  <a:srgbClr val="F9F9F9"/>
                </a:highlight>
                <a:latin typeface="Courier New"/>
                <a:ea typeface="Courier New"/>
                <a:cs typeface="Courier New"/>
                <a:sym typeface="Courier New"/>
              </a:rPr>
              <a:t>(self, nombrex, edadx, alturax, colorCabellox):</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self.nombre = nombrex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self.edad = edadx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self.altura = alturax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self.colorCabello = colorCabellox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correr</a:t>
            </a:r>
            <a:r>
              <a:rPr lang="es-MX" sz="950">
                <a:solidFill>
                  <a:srgbClr val="383A42"/>
                </a:solidFill>
                <a:highlight>
                  <a:srgbClr val="F9F9F9"/>
                </a:highlight>
                <a:latin typeface="Courier New"/>
                <a:ea typeface="Courier New"/>
                <a:cs typeface="Courier New"/>
                <a:sym typeface="Courier New"/>
              </a:rPr>
              <a:t>(self):</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C18401"/>
                </a:solidFill>
                <a:highlight>
                  <a:srgbClr val="F9F9F9"/>
                </a:highlight>
                <a:latin typeface="Courier New"/>
                <a:ea typeface="Courier New"/>
                <a:cs typeface="Courier New"/>
                <a:sym typeface="Courier New"/>
              </a:rPr>
              <a:t>print</a:t>
            </a:r>
            <a:r>
              <a:rPr lang="es-MX" sz="950">
                <a:solidFill>
                  <a:srgbClr val="383A42"/>
                </a:solidFill>
                <a:highlight>
                  <a:srgbClr val="F9F9F9"/>
                </a:highlight>
                <a:latin typeface="Courier New"/>
                <a:ea typeface="Courier New"/>
                <a:cs typeface="Courier New"/>
                <a:sym typeface="Courier New"/>
              </a:rPr>
              <a:t>(</a:t>
            </a:r>
            <a:r>
              <a:rPr lang="es-MX" sz="950">
                <a:solidFill>
                  <a:srgbClr val="50A14F"/>
                </a:solidFill>
                <a:highlight>
                  <a:srgbClr val="F9F9F9"/>
                </a:highlight>
                <a:latin typeface="Courier New"/>
                <a:ea typeface="Courier New"/>
                <a:cs typeface="Courier New"/>
                <a:sym typeface="Courier New"/>
              </a:rPr>
              <a:t>f"</a:t>
            </a:r>
            <a:r>
              <a:rPr lang="es-MX" sz="950">
                <a:solidFill>
                  <a:srgbClr val="E45649"/>
                </a:solidFill>
                <a:highlight>
                  <a:srgbClr val="F9F9F9"/>
                </a:highlight>
                <a:latin typeface="Courier New"/>
                <a:ea typeface="Courier New"/>
                <a:cs typeface="Courier New"/>
                <a:sym typeface="Courier New"/>
              </a:rPr>
              <a:t>{self.nombre}</a:t>
            </a:r>
            <a:r>
              <a:rPr lang="es-MX" sz="950">
                <a:solidFill>
                  <a:srgbClr val="50A14F"/>
                </a:solidFill>
                <a:highlight>
                  <a:srgbClr val="F9F9F9"/>
                </a:highlight>
                <a:latin typeface="Courier New"/>
                <a:ea typeface="Courier New"/>
                <a:cs typeface="Courier New"/>
                <a:sym typeface="Courier New"/>
              </a:rPr>
              <a:t> está corriendo."</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pintarse</a:t>
            </a:r>
            <a:r>
              <a:rPr lang="es-MX" sz="950">
                <a:solidFill>
                  <a:srgbClr val="383A42"/>
                </a:solidFill>
                <a:highlight>
                  <a:srgbClr val="F9F9F9"/>
                </a:highlight>
                <a:latin typeface="Courier New"/>
                <a:ea typeface="Courier New"/>
                <a:cs typeface="Courier New"/>
                <a:sym typeface="Courier New"/>
              </a:rPr>
              <a:t>(self, nuevoColorCabello):</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C18401"/>
                </a:solidFill>
                <a:highlight>
                  <a:srgbClr val="F9F9F9"/>
                </a:highlight>
                <a:latin typeface="Courier New"/>
                <a:ea typeface="Courier New"/>
                <a:cs typeface="Courier New"/>
                <a:sym typeface="Courier New"/>
              </a:rPr>
              <a:t>print</a:t>
            </a:r>
            <a:r>
              <a:rPr lang="es-MX" sz="950">
                <a:solidFill>
                  <a:srgbClr val="383A42"/>
                </a:solidFill>
                <a:highlight>
                  <a:srgbClr val="F9F9F9"/>
                </a:highlight>
                <a:latin typeface="Courier New"/>
                <a:ea typeface="Courier New"/>
                <a:cs typeface="Courier New"/>
                <a:sym typeface="Courier New"/>
              </a:rPr>
              <a:t>(</a:t>
            </a:r>
            <a:r>
              <a:rPr lang="es-MX" sz="950">
                <a:solidFill>
                  <a:srgbClr val="50A14F"/>
                </a:solidFill>
                <a:highlight>
                  <a:srgbClr val="F9F9F9"/>
                </a:highlight>
                <a:latin typeface="Courier New"/>
                <a:ea typeface="Courier New"/>
                <a:cs typeface="Courier New"/>
                <a:sym typeface="Courier New"/>
              </a:rPr>
              <a:t>f"</a:t>
            </a:r>
            <a:r>
              <a:rPr lang="es-MX" sz="950">
                <a:solidFill>
                  <a:srgbClr val="E45649"/>
                </a:solidFill>
                <a:highlight>
                  <a:srgbClr val="F9F9F9"/>
                </a:highlight>
                <a:latin typeface="Courier New"/>
                <a:ea typeface="Courier New"/>
                <a:cs typeface="Courier New"/>
                <a:sym typeface="Courier New"/>
              </a:rPr>
              <a:t>{self.nombre}</a:t>
            </a:r>
            <a:r>
              <a:rPr lang="es-MX" sz="950">
                <a:solidFill>
                  <a:srgbClr val="50A14F"/>
                </a:solidFill>
                <a:highlight>
                  <a:srgbClr val="F9F9F9"/>
                </a:highlight>
                <a:latin typeface="Courier New"/>
                <a:ea typeface="Courier New"/>
                <a:cs typeface="Courier New"/>
                <a:sym typeface="Courier New"/>
              </a:rPr>
              <a:t> se ha pintado el cabello de color </a:t>
            </a:r>
            <a:r>
              <a:rPr lang="es-MX" sz="950">
                <a:solidFill>
                  <a:srgbClr val="E45649"/>
                </a:solidFill>
                <a:highlight>
                  <a:srgbClr val="F9F9F9"/>
                </a:highlight>
                <a:latin typeface="Courier New"/>
                <a:ea typeface="Courier New"/>
                <a:cs typeface="Courier New"/>
                <a:sym typeface="Courier New"/>
              </a:rPr>
              <a:t>{nuevoColorCabello}</a:t>
            </a:r>
            <a:r>
              <a:rPr lang="es-MX" sz="950">
                <a:solidFill>
                  <a:srgbClr val="50A14F"/>
                </a:solidFill>
                <a:highlight>
                  <a:srgbClr val="F9F9F9"/>
                </a:highlight>
                <a:latin typeface="Courier New"/>
                <a:ea typeface="Courier New"/>
                <a:cs typeface="Courier New"/>
                <a:sym typeface="Courier New"/>
              </a:rPr>
              <a:t>."</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self.colorCabello = nuevoColorCabello</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337f8309f0a_0_16"/>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719" name="Google Shape;719;g337f8309f0a_0_16"/>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20" name="Google Shape;720;g337f8309f0a_0_16"/>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21" name="Google Shape;721;g337f8309f0a_0_16"/>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22" name="Google Shape;722;g337f8309f0a_0_16"/>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23" name="Google Shape;723;g337f8309f0a_0_16"/>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724" name="Google Shape;724;g337f8309f0a_0_16"/>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725" name="Google Shape;725;g337f8309f0a_0_16"/>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POO :Clases</a:t>
            </a:r>
            <a:endParaRPr b="0" i="0" sz="2000" u="none" cap="none" strike="noStrike">
              <a:solidFill>
                <a:srgbClr val="000000"/>
              </a:solidFill>
              <a:latin typeface="Arial"/>
              <a:ea typeface="Arial"/>
              <a:cs typeface="Arial"/>
              <a:sym typeface="Arial"/>
            </a:endParaRPr>
          </a:p>
        </p:txBody>
      </p:sp>
      <p:pic>
        <p:nvPicPr>
          <p:cNvPr id="726" name="Google Shape;726;g337f8309f0a_0_16"/>
          <p:cNvPicPr preferRelativeResize="0"/>
          <p:nvPr/>
        </p:nvPicPr>
        <p:blipFill rotWithShape="1">
          <a:blip r:embed="rId3">
            <a:alphaModFix/>
          </a:blip>
          <a:srcRect b="0" l="36316" r="34288" t="0"/>
          <a:stretch/>
        </p:blipFill>
        <p:spPr>
          <a:xfrm>
            <a:off x="4529901" y="2161888"/>
            <a:ext cx="581074" cy="1852273"/>
          </a:xfrm>
          <a:prstGeom prst="rect">
            <a:avLst/>
          </a:prstGeom>
          <a:noFill/>
          <a:ln>
            <a:noFill/>
          </a:ln>
        </p:spPr>
      </p:pic>
      <p:pic>
        <p:nvPicPr>
          <p:cNvPr id="727" name="Google Shape;727;g337f8309f0a_0_16"/>
          <p:cNvPicPr preferRelativeResize="0"/>
          <p:nvPr/>
        </p:nvPicPr>
        <p:blipFill rotWithShape="1">
          <a:blip r:embed="rId4">
            <a:alphaModFix/>
          </a:blip>
          <a:srcRect b="51105" l="0" r="64335" t="0"/>
          <a:stretch/>
        </p:blipFill>
        <p:spPr>
          <a:xfrm>
            <a:off x="6438200" y="1038250"/>
            <a:ext cx="719650" cy="1277350"/>
          </a:xfrm>
          <a:prstGeom prst="rect">
            <a:avLst/>
          </a:prstGeom>
          <a:noFill/>
          <a:ln>
            <a:noFill/>
          </a:ln>
        </p:spPr>
      </p:pic>
      <p:sp>
        <p:nvSpPr>
          <p:cNvPr id="728" name="Google Shape;728;g337f8309f0a_0_16"/>
          <p:cNvSpPr txBox="1"/>
          <p:nvPr/>
        </p:nvSpPr>
        <p:spPr>
          <a:xfrm>
            <a:off x="6109225" y="702775"/>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Molde== Clase</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29" name="Google Shape;729;g337f8309f0a_0_16"/>
          <p:cNvSpPr txBox="1"/>
          <p:nvPr/>
        </p:nvSpPr>
        <p:spPr>
          <a:xfrm>
            <a:off x="666125" y="784925"/>
            <a:ext cx="4916100" cy="19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950">
                <a:solidFill>
                  <a:srgbClr val="A626A4"/>
                </a:solidFill>
                <a:highlight>
                  <a:srgbClr val="F9F9F9"/>
                </a:highlight>
                <a:latin typeface="Courier New"/>
                <a:ea typeface="Courier New"/>
                <a:cs typeface="Courier New"/>
                <a:sym typeface="Courier New"/>
              </a:rPr>
              <a:t>class</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Persona</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iniciar</a:t>
            </a:r>
            <a:r>
              <a:rPr lang="es-MX" sz="950">
                <a:solidFill>
                  <a:srgbClr val="383A42"/>
                </a:solidFill>
                <a:highlight>
                  <a:srgbClr val="F9F9F9"/>
                </a:highlight>
                <a:latin typeface="Courier New"/>
                <a:ea typeface="Courier New"/>
                <a:cs typeface="Courier New"/>
                <a:sym typeface="Courier New"/>
              </a:rPr>
              <a:t>(self, nombrex, edadx, alturax, colorCabellox):</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self.nombre = nombrex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self.edad = edadx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self.altura = alturax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self.colorCabello = colorCabellox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correr</a:t>
            </a:r>
            <a:r>
              <a:rPr lang="es-MX" sz="950">
                <a:solidFill>
                  <a:srgbClr val="383A42"/>
                </a:solidFill>
                <a:highlight>
                  <a:srgbClr val="F9F9F9"/>
                </a:highlight>
                <a:latin typeface="Courier New"/>
                <a:ea typeface="Courier New"/>
                <a:cs typeface="Courier New"/>
                <a:sym typeface="Courier New"/>
              </a:rPr>
              <a:t>(self):</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C18401"/>
                </a:solidFill>
                <a:highlight>
                  <a:srgbClr val="F9F9F9"/>
                </a:highlight>
                <a:latin typeface="Courier New"/>
                <a:ea typeface="Courier New"/>
                <a:cs typeface="Courier New"/>
                <a:sym typeface="Courier New"/>
              </a:rPr>
              <a:t>print</a:t>
            </a:r>
            <a:r>
              <a:rPr lang="es-MX" sz="950">
                <a:solidFill>
                  <a:srgbClr val="383A42"/>
                </a:solidFill>
                <a:highlight>
                  <a:srgbClr val="F9F9F9"/>
                </a:highlight>
                <a:latin typeface="Courier New"/>
                <a:ea typeface="Courier New"/>
                <a:cs typeface="Courier New"/>
                <a:sym typeface="Courier New"/>
              </a:rPr>
              <a:t>(</a:t>
            </a:r>
            <a:r>
              <a:rPr lang="es-MX" sz="950">
                <a:solidFill>
                  <a:srgbClr val="50A14F"/>
                </a:solidFill>
                <a:highlight>
                  <a:srgbClr val="F9F9F9"/>
                </a:highlight>
                <a:latin typeface="Courier New"/>
                <a:ea typeface="Courier New"/>
                <a:cs typeface="Courier New"/>
                <a:sym typeface="Courier New"/>
              </a:rPr>
              <a:t>f"</a:t>
            </a:r>
            <a:r>
              <a:rPr lang="es-MX" sz="950">
                <a:solidFill>
                  <a:srgbClr val="E45649"/>
                </a:solidFill>
                <a:highlight>
                  <a:srgbClr val="F9F9F9"/>
                </a:highlight>
                <a:latin typeface="Courier New"/>
                <a:ea typeface="Courier New"/>
                <a:cs typeface="Courier New"/>
                <a:sym typeface="Courier New"/>
              </a:rPr>
              <a:t>{self.nombre}</a:t>
            </a:r>
            <a:r>
              <a:rPr lang="es-MX" sz="950">
                <a:solidFill>
                  <a:srgbClr val="50A14F"/>
                </a:solidFill>
                <a:highlight>
                  <a:srgbClr val="F9F9F9"/>
                </a:highlight>
                <a:latin typeface="Courier New"/>
                <a:ea typeface="Courier New"/>
                <a:cs typeface="Courier New"/>
                <a:sym typeface="Courier New"/>
              </a:rPr>
              <a:t> está corriendo."</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1300"/>
          </a:p>
        </p:txBody>
      </p:sp>
      <p:sp>
        <p:nvSpPr>
          <p:cNvPr id="730" name="Google Shape;730;g337f8309f0a_0_16"/>
          <p:cNvSpPr txBox="1"/>
          <p:nvPr/>
        </p:nvSpPr>
        <p:spPr>
          <a:xfrm>
            <a:off x="1184138" y="2778125"/>
            <a:ext cx="26598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Que significa self?</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31" name="Google Shape;731;g337f8309f0a_0_16"/>
          <p:cNvSpPr txBox="1"/>
          <p:nvPr/>
        </p:nvSpPr>
        <p:spPr>
          <a:xfrm>
            <a:off x="666131" y="3211925"/>
            <a:ext cx="2922600" cy="14316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D0D0D"/>
              </a:buClr>
              <a:buSzPts val="1200"/>
              <a:buFont typeface="Arial"/>
              <a:buNone/>
            </a:pPr>
            <a:r>
              <a:rPr lang="es-MX" sz="1200">
                <a:solidFill>
                  <a:srgbClr val="0D0D0D"/>
                </a:solidFill>
              </a:rPr>
              <a:t>  Significa uno mismo o mi propio, ahora pensemos porque agregaría eso el lenguaje python….</a:t>
            </a:r>
            <a:endParaRPr sz="1200">
              <a:solidFill>
                <a:srgbClr val="0D0D0D"/>
              </a:solidFill>
            </a:endParaRPr>
          </a:p>
          <a:p>
            <a:pPr indent="0" lvl="0" marL="0" marR="0" rtl="0" algn="ctr">
              <a:lnSpc>
                <a:spcPct val="115000"/>
              </a:lnSpc>
              <a:spcBef>
                <a:spcPts val="0"/>
              </a:spcBef>
              <a:spcAft>
                <a:spcPts val="0"/>
              </a:spcAft>
              <a:buClr>
                <a:srgbClr val="0D0D0D"/>
              </a:buClr>
              <a:buSzPts val="1200"/>
              <a:buFont typeface="Arial"/>
              <a:buNone/>
            </a:pPr>
            <a:r>
              <a:rPr lang="es-MX" sz="1200">
                <a:solidFill>
                  <a:srgbClr val="0D0D0D"/>
                </a:solidFill>
              </a:rPr>
              <a:t>Se usa para acceder o modificar los atributos, metodos de mi propio objeto, </a:t>
            </a:r>
            <a:endParaRPr sz="1200">
              <a:solidFill>
                <a:srgbClr val="0D0D0D"/>
              </a:solidFill>
            </a:endParaRPr>
          </a:p>
          <a:p>
            <a:pPr indent="-228600" lvl="0" marL="457200" marR="0" rtl="0" algn="l">
              <a:lnSpc>
                <a:spcPct val="115000"/>
              </a:lnSpc>
              <a:spcBef>
                <a:spcPts val="0"/>
              </a:spcBef>
              <a:spcAft>
                <a:spcPts val="0"/>
              </a:spcAft>
              <a:buClr>
                <a:srgbClr val="0D0D0D"/>
              </a:buClr>
              <a:buSzPts val="1200"/>
              <a:buFont typeface="Arial"/>
              <a:buNone/>
            </a:pPr>
            <a:r>
              <a:t/>
            </a:r>
            <a:endParaRPr sz="1200">
              <a:solidFill>
                <a:srgbClr val="0D0D0D"/>
              </a:solidFill>
            </a:endParaRPr>
          </a:p>
        </p:txBody>
      </p:sp>
      <p:pic>
        <p:nvPicPr>
          <p:cNvPr id="732" name="Google Shape;732;g337f8309f0a_0_16"/>
          <p:cNvPicPr preferRelativeResize="0"/>
          <p:nvPr/>
        </p:nvPicPr>
        <p:blipFill rotWithShape="1">
          <a:blip r:embed="rId3">
            <a:alphaModFix/>
          </a:blip>
          <a:srcRect b="0" l="0" r="73928" t="0"/>
          <a:stretch/>
        </p:blipFill>
        <p:spPr>
          <a:xfrm>
            <a:off x="5632925" y="3047500"/>
            <a:ext cx="328061" cy="1179002"/>
          </a:xfrm>
          <a:prstGeom prst="rect">
            <a:avLst/>
          </a:prstGeom>
          <a:noFill/>
          <a:ln>
            <a:noFill/>
          </a:ln>
        </p:spPr>
      </p:pic>
      <p:pic>
        <p:nvPicPr>
          <p:cNvPr id="733" name="Google Shape;733;g337f8309f0a_0_16"/>
          <p:cNvPicPr preferRelativeResize="0"/>
          <p:nvPr/>
        </p:nvPicPr>
        <p:blipFill rotWithShape="1">
          <a:blip r:embed="rId3">
            <a:alphaModFix/>
          </a:blip>
          <a:srcRect b="0" l="21692" r="63056" t="0"/>
          <a:stretch/>
        </p:blipFill>
        <p:spPr>
          <a:xfrm>
            <a:off x="7653721" y="3003038"/>
            <a:ext cx="191899" cy="1179002"/>
          </a:xfrm>
          <a:prstGeom prst="rect">
            <a:avLst/>
          </a:prstGeom>
          <a:noFill/>
          <a:ln>
            <a:noFill/>
          </a:ln>
        </p:spPr>
      </p:pic>
      <p:pic>
        <p:nvPicPr>
          <p:cNvPr id="734" name="Google Shape;734;g337f8309f0a_0_16"/>
          <p:cNvPicPr preferRelativeResize="0"/>
          <p:nvPr/>
        </p:nvPicPr>
        <p:blipFill rotWithShape="1">
          <a:blip r:embed="rId3">
            <a:alphaModFix/>
          </a:blip>
          <a:srcRect b="0" l="39056" r="33270" t="0"/>
          <a:stretch/>
        </p:blipFill>
        <p:spPr>
          <a:xfrm>
            <a:off x="6863447" y="3003038"/>
            <a:ext cx="348202" cy="1179002"/>
          </a:xfrm>
          <a:prstGeom prst="rect">
            <a:avLst/>
          </a:prstGeom>
          <a:noFill/>
          <a:ln>
            <a:noFill/>
          </a:ln>
        </p:spPr>
      </p:pic>
      <p:pic>
        <p:nvPicPr>
          <p:cNvPr id="735" name="Google Shape;735;g337f8309f0a_0_16"/>
          <p:cNvPicPr preferRelativeResize="0"/>
          <p:nvPr/>
        </p:nvPicPr>
        <p:blipFill rotWithShape="1">
          <a:blip r:embed="rId3">
            <a:alphaModFix/>
          </a:blip>
          <a:srcRect b="0" l="63057" r="0" t="0"/>
          <a:stretch/>
        </p:blipFill>
        <p:spPr>
          <a:xfrm>
            <a:off x="8287682" y="2962750"/>
            <a:ext cx="464851" cy="1179002"/>
          </a:xfrm>
          <a:prstGeom prst="rect">
            <a:avLst/>
          </a:prstGeom>
          <a:noFill/>
          <a:ln>
            <a:noFill/>
          </a:ln>
        </p:spPr>
      </p:pic>
      <p:cxnSp>
        <p:nvCxnSpPr>
          <p:cNvPr id="736" name="Google Shape;736;g337f8309f0a_0_16"/>
          <p:cNvCxnSpPr>
            <a:stCxn id="727" idx="2"/>
            <a:endCxn id="732" idx="0"/>
          </p:cNvCxnSpPr>
          <p:nvPr/>
        </p:nvCxnSpPr>
        <p:spPr>
          <a:xfrm flipH="1">
            <a:off x="5796925" y="2315600"/>
            <a:ext cx="1001100" cy="732000"/>
          </a:xfrm>
          <a:prstGeom prst="straightConnector1">
            <a:avLst/>
          </a:prstGeom>
          <a:noFill/>
          <a:ln cap="flat" cmpd="sng" w="9525">
            <a:solidFill>
              <a:schemeClr val="dk2"/>
            </a:solidFill>
            <a:prstDash val="solid"/>
            <a:round/>
            <a:headEnd len="med" w="med" type="none"/>
            <a:tailEnd len="med" w="med" type="triangle"/>
          </a:ln>
        </p:spPr>
      </p:cxnSp>
      <p:cxnSp>
        <p:nvCxnSpPr>
          <p:cNvPr id="737" name="Google Shape;737;g337f8309f0a_0_16"/>
          <p:cNvCxnSpPr>
            <a:stCxn id="727" idx="2"/>
            <a:endCxn id="734" idx="0"/>
          </p:cNvCxnSpPr>
          <p:nvPr/>
        </p:nvCxnSpPr>
        <p:spPr>
          <a:xfrm>
            <a:off x="6798025" y="2315600"/>
            <a:ext cx="239400" cy="687300"/>
          </a:xfrm>
          <a:prstGeom prst="straightConnector1">
            <a:avLst/>
          </a:prstGeom>
          <a:noFill/>
          <a:ln cap="flat" cmpd="sng" w="9525">
            <a:solidFill>
              <a:schemeClr val="dk2"/>
            </a:solidFill>
            <a:prstDash val="solid"/>
            <a:round/>
            <a:headEnd len="med" w="med" type="none"/>
            <a:tailEnd len="med" w="med" type="triangle"/>
          </a:ln>
        </p:spPr>
      </p:cxnSp>
      <p:cxnSp>
        <p:nvCxnSpPr>
          <p:cNvPr id="738" name="Google Shape;738;g337f8309f0a_0_16"/>
          <p:cNvCxnSpPr>
            <a:stCxn id="727" idx="2"/>
            <a:endCxn id="733" idx="0"/>
          </p:cNvCxnSpPr>
          <p:nvPr/>
        </p:nvCxnSpPr>
        <p:spPr>
          <a:xfrm>
            <a:off x="6798025" y="2315600"/>
            <a:ext cx="951600" cy="687300"/>
          </a:xfrm>
          <a:prstGeom prst="straightConnector1">
            <a:avLst/>
          </a:prstGeom>
          <a:noFill/>
          <a:ln cap="flat" cmpd="sng" w="9525">
            <a:solidFill>
              <a:schemeClr val="dk2"/>
            </a:solidFill>
            <a:prstDash val="solid"/>
            <a:round/>
            <a:headEnd len="med" w="med" type="none"/>
            <a:tailEnd len="med" w="med" type="triangle"/>
          </a:ln>
        </p:spPr>
      </p:cxnSp>
      <p:cxnSp>
        <p:nvCxnSpPr>
          <p:cNvPr id="739" name="Google Shape;739;g337f8309f0a_0_16"/>
          <p:cNvCxnSpPr>
            <a:stCxn id="727" idx="2"/>
            <a:endCxn id="735" idx="0"/>
          </p:cNvCxnSpPr>
          <p:nvPr/>
        </p:nvCxnSpPr>
        <p:spPr>
          <a:xfrm>
            <a:off x="6798025" y="2315600"/>
            <a:ext cx="1722000" cy="647100"/>
          </a:xfrm>
          <a:prstGeom prst="straightConnector1">
            <a:avLst/>
          </a:prstGeom>
          <a:noFill/>
          <a:ln cap="flat" cmpd="sng" w="9525">
            <a:solidFill>
              <a:schemeClr val="dk2"/>
            </a:solidFill>
            <a:prstDash val="solid"/>
            <a:round/>
            <a:headEnd len="med" w="med" type="none"/>
            <a:tailEnd len="med" w="med" type="triangle"/>
          </a:ln>
        </p:spPr>
      </p:cxnSp>
      <p:sp>
        <p:nvSpPr>
          <p:cNvPr id="740" name="Google Shape;740;g337f8309f0a_0_16"/>
          <p:cNvSpPr txBox="1"/>
          <p:nvPr/>
        </p:nvSpPr>
        <p:spPr>
          <a:xfrm>
            <a:off x="4683500" y="1719963"/>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Molde== Clase</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41" name="Google Shape;741;g337f8309f0a_0_16"/>
          <p:cNvSpPr txBox="1"/>
          <p:nvPr/>
        </p:nvSpPr>
        <p:spPr>
          <a:xfrm>
            <a:off x="3843938" y="3578913"/>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objetos de la clase Persona</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337f8309f0a_0_43"/>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747" name="Google Shape;747;g337f8309f0a_0_43"/>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48" name="Google Shape;748;g337f8309f0a_0_43"/>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49" name="Google Shape;749;g337f8309f0a_0_43"/>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50" name="Google Shape;750;g337f8309f0a_0_43"/>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51" name="Google Shape;751;g337f8309f0a_0_43"/>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752" name="Google Shape;752;g337f8309f0a_0_43"/>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753" name="Google Shape;753;g337f8309f0a_0_43"/>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POO :Clases</a:t>
            </a:r>
            <a:endParaRPr b="0" i="0" sz="2000" u="none" cap="none" strike="noStrike">
              <a:solidFill>
                <a:srgbClr val="000000"/>
              </a:solidFill>
              <a:latin typeface="Arial"/>
              <a:ea typeface="Arial"/>
              <a:cs typeface="Arial"/>
              <a:sym typeface="Arial"/>
            </a:endParaRPr>
          </a:p>
        </p:txBody>
      </p:sp>
      <p:pic>
        <p:nvPicPr>
          <p:cNvPr id="754" name="Google Shape;754;g337f8309f0a_0_43"/>
          <p:cNvPicPr preferRelativeResize="0"/>
          <p:nvPr/>
        </p:nvPicPr>
        <p:blipFill rotWithShape="1">
          <a:blip r:embed="rId3">
            <a:alphaModFix/>
          </a:blip>
          <a:srcRect b="51105" l="0" r="33306" t="0"/>
          <a:stretch/>
        </p:blipFill>
        <p:spPr>
          <a:xfrm>
            <a:off x="6438200" y="1038247"/>
            <a:ext cx="1345775" cy="1277343"/>
          </a:xfrm>
          <a:prstGeom prst="rect">
            <a:avLst/>
          </a:prstGeom>
          <a:noFill/>
          <a:ln>
            <a:noFill/>
          </a:ln>
        </p:spPr>
      </p:pic>
      <p:sp>
        <p:nvSpPr>
          <p:cNvPr id="755" name="Google Shape;755;g337f8309f0a_0_43"/>
          <p:cNvSpPr txBox="1"/>
          <p:nvPr/>
        </p:nvSpPr>
        <p:spPr>
          <a:xfrm>
            <a:off x="6109225" y="702775"/>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Molde== Clase</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56" name="Google Shape;756;g337f8309f0a_0_43"/>
          <p:cNvSpPr txBox="1"/>
          <p:nvPr/>
        </p:nvSpPr>
        <p:spPr>
          <a:xfrm>
            <a:off x="666125" y="784925"/>
            <a:ext cx="4916100" cy="19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950">
                <a:solidFill>
                  <a:srgbClr val="A626A4"/>
                </a:solidFill>
                <a:highlight>
                  <a:srgbClr val="F9F9F9"/>
                </a:highlight>
                <a:latin typeface="Courier New"/>
                <a:ea typeface="Courier New"/>
                <a:cs typeface="Courier New"/>
                <a:sym typeface="Courier New"/>
              </a:rPr>
              <a:t>class</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Persona</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iniciar</a:t>
            </a:r>
            <a:r>
              <a:rPr lang="es-MX" sz="950">
                <a:solidFill>
                  <a:srgbClr val="383A42"/>
                </a:solidFill>
                <a:highlight>
                  <a:srgbClr val="F9F9F9"/>
                </a:highlight>
                <a:latin typeface="Courier New"/>
                <a:ea typeface="Courier New"/>
                <a:cs typeface="Courier New"/>
                <a:sym typeface="Courier New"/>
              </a:rPr>
              <a:t>(self, nombrex, edadx, alturax, colorCabellox):</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self.nombre = nombrex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self.edad = edadx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self.altura = alturax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self.colorCabello = colorCabellox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correr</a:t>
            </a:r>
            <a:r>
              <a:rPr lang="es-MX" sz="950">
                <a:solidFill>
                  <a:srgbClr val="383A42"/>
                </a:solidFill>
                <a:highlight>
                  <a:srgbClr val="F9F9F9"/>
                </a:highlight>
                <a:latin typeface="Courier New"/>
                <a:ea typeface="Courier New"/>
                <a:cs typeface="Courier New"/>
                <a:sym typeface="Courier New"/>
              </a:rPr>
              <a:t>(self):</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C18401"/>
                </a:solidFill>
                <a:highlight>
                  <a:srgbClr val="F9F9F9"/>
                </a:highlight>
                <a:latin typeface="Courier New"/>
                <a:ea typeface="Courier New"/>
                <a:cs typeface="Courier New"/>
                <a:sym typeface="Courier New"/>
              </a:rPr>
              <a:t>print</a:t>
            </a:r>
            <a:r>
              <a:rPr lang="es-MX" sz="950">
                <a:solidFill>
                  <a:srgbClr val="383A42"/>
                </a:solidFill>
                <a:highlight>
                  <a:srgbClr val="F9F9F9"/>
                </a:highlight>
                <a:latin typeface="Courier New"/>
                <a:ea typeface="Courier New"/>
                <a:cs typeface="Courier New"/>
                <a:sym typeface="Courier New"/>
              </a:rPr>
              <a:t>(</a:t>
            </a:r>
            <a:r>
              <a:rPr lang="es-MX" sz="950">
                <a:solidFill>
                  <a:srgbClr val="50A14F"/>
                </a:solidFill>
                <a:highlight>
                  <a:srgbClr val="F9F9F9"/>
                </a:highlight>
                <a:latin typeface="Courier New"/>
                <a:ea typeface="Courier New"/>
                <a:cs typeface="Courier New"/>
                <a:sym typeface="Courier New"/>
              </a:rPr>
              <a:t>f"</a:t>
            </a:r>
            <a:r>
              <a:rPr lang="es-MX" sz="950">
                <a:solidFill>
                  <a:srgbClr val="E45649"/>
                </a:solidFill>
                <a:highlight>
                  <a:srgbClr val="F9F9F9"/>
                </a:highlight>
                <a:latin typeface="Courier New"/>
                <a:ea typeface="Courier New"/>
                <a:cs typeface="Courier New"/>
                <a:sym typeface="Courier New"/>
              </a:rPr>
              <a:t>{self.nombre}</a:t>
            </a:r>
            <a:r>
              <a:rPr lang="es-MX" sz="950">
                <a:solidFill>
                  <a:srgbClr val="50A14F"/>
                </a:solidFill>
                <a:highlight>
                  <a:srgbClr val="F9F9F9"/>
                </a:highlight>
                <a:latin typeface="Courier New"/>
                <a:ea typeface="Courier New"/>
                <a:cs typeface="Courier New"/>
                <a:sym typeface="Courier New"/>
              </a:rPr>
              <a:t> está corriendo."</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1300"/>
          </a:p>
        </p:txBody>
      </p:sp>
      <p:sp>
        <p:nvSpPr>
          <p:cNvPr id="757" name="Google Shape;757;g337f8309f0a_0_43"/>
          <p:cNvSpPr txBox="1"/>
          <p:nvPr/>
        </p:nvSpPr>
        <p:spPr>
          <a:xfrm>
            <a:off x="378467" y="2490013"/>
            <a:ext cx="37053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Objetos de la clase Persona o también se le llama instanciar la clase Persona</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pic>
        <p:nvPicPr>
          <p:cNvPr id="758" name="Google Shape;758;g337f8309f0a_0_43"/>
          <p:cNvPicPr preferRelativeResize="0"/>
          <p:nvPr/>
        </p:nvPicPr>
        <p:blipFill rotWithShape="1">
          <a:blip r:embed="rId4">
            <a:alphaModFix/>
          </a:blip>
          <a:srcRect b="0" l="0" r="73928" t="0"/>
          <a:stretch/>
        </p:blipFill>
        <p:spPr>
          <a:xfrm>
            <a:off x="5632925" y="3047500"/>
            <a:ext cx="328061" cy="1179002"/>
          </a:xfrm>
          <a:prstGeom prst="rect">
            <a:avLst/>
          </a:prstGeom>
          <a:noFill/>
          <a:ln>
            <a:noFill/>
          </a:ln>
        </p:spPr>
      </p:pic>
      <p:pic>
        <p:nvPicPr>
          <p:cNvPr id="759" name="Google Shape;759;g337f8309f0a_0_43"/>
          <p:cNvPicPr preferRelativeResize="0"/>
          <p:nvPr/>
        </p:nvPicPr>
        <p:blipFill rotWithShape="1">
          <a:blip r:embed="rId4">
            <a:alphaModFix/>
          </a:blip>
          <a:srcRect b="0" l="21692" r="63056" t="0"/>
          <a:stretch/>
        </p:blipFill>
        <p:spPr>
          <a:xfrm>
            <a:off x="7653721" y="3003038"/>
            <a:ext cx="191899" cy="1179002"/>
          </a:xfrm>
          <a:prstGeom prst="rect">
            <a:avLst/>
          </a:prstGeom>
          <a:noFill/>
          <a:ln>
            <a:noFill/>
          </a:ln>
        </p:spPr>
      </p:pic>
      <p:pic>
        <p:nvPicPr>
          <p:cNvPr id="760" name="Google Shape;760;g337f8309f0a_0_43"/>
          <p:cNvPicPr preferRelativeResize="0"/>
          <p:nvPr/>
        </p:nvPicPr>
        <p:blipFill rotWithShape="1">
          <a:blip r:embed="rId4">
            <a:alphaModFix/>
          </a:blip>
          <a:srcRect b="0" l="39056" r="33270" t="0"/>
          <a:stretch/>
        </p:blipFill>
        <p:spPr>
          <a:xfrm>
            <a:off x="6863447" y="3003038"/>
            <a:ext cx="348202" cy="1179002"/>
          </a:xfrm>
          <a:prstGeom prst="rect">
            <a:avLst/>
          </a:prstGeom>
          <a:noFill/>
          <a:ln>
            <a:noFill/>
          </a:ln>
        </p:spPr>
      </p:pic>
      <p:pic>
        <p:nvPicPr>
          <p:cNvPr id="761" name="Google Shape;761;g337f8309f0a_0_43"/>
          <p:cNvPicPr preferRelativeResize="0"/>
          <p:nvPr/>
        </p:nvPicPr>
        <p:blipFill rotWithShape="1">
          <a:blip r:embed="rId4">
            <a:alphaModFix/>
          </a:blip>
          <a:srcRect b="0" l="63057" r="0" t="0"/>
          <a:stretch/>
        </p:blipFill>
        <p:spPr>
          <a:xfrm>
            <a:off x="8287682" y="2962750"/>
            <a:ext cx="464851" cy="1179002"/>
          </a:xfrm>
          <a:prstGeom prst="rect">
            <a:avLst/>
          </a:prstGeom>
          <a:noFill/>
          <a:ln>
            <a:noFill/>
          </a:ln>
        </p:spPr>
      </p:pic>
      <p:cxnSp>
        <p:nvCxnSpPr>
          <p:cNvPr id="762" name="Google Shape;762;g337f8309f0a_0_43"/>
          <p:cNvCxnSpPr>
            <a:stCxn id="754" idx="2"/>
            <a:endCxn id="758" idx="0"/>
          </p:cNvCxnSpPr>
          <p:nvPr/>
        </p:nvCxnSpPr>
        <p:spPr>
          <a:xfrm flipH="1">
            <a:off x="5797088" y="2315590"/>
            <a:ext cx="1314000" cy="732000"/>
          </a:xfrm>
          <a:prstGeom prst="straightConnector1">
            <a:avLst/>
          </a:prstGeom>
          <a:noFill/>
          <a:ln cap="flat" cmpd="sng" w="9525">
            <a:solidFill>
              <a:schemeClr val="dk2"/>
            </a:solidFill>
            <a:prstDash val="solid"/>
            <a:round/>
            <a:headEnd len="med" w="med" type="none"/>
            <a:tailEnd len="med" w="med" type="triangle"/>
          </a:ln>
        </p:spPr>
      </p:cxnSp>
      <p:cxnSp>
        <p:nvCxnSpPr>
          <p:cNvPr id="763" name="Google Shape;763;g337f8309f0a_0_43"/>
          <p:cNvCxnSpPr>
            <a:stCxn id="754" idx="2"/>
            <a:endCxn id="760" idx="0"/>
          </p:cNvCxnSpPr>
          <p:nvPr/>
        </p:nvCxnSpPr>
        <p:spPr>
          <a:xfrm flipH="1">
            <a:off x="7037588" y="2315590"/>
            <a:ext cx="73500" cy="687300"/>
          </a:xfrm>
          <a:prstGeom prst="straightConnector1">
            <a:avLst/>
          </a:prstGeom>
          <a:noFill/>
          <a:ln cap="flat" cmpd="sng" w="9525">
            <a:solidFill>
              <a:schemeClr val="dk2"/>
            </a:solidFill>
            <a:prstDash val="solid"/>
            <a:round/>
            <a:headEnd len="med" w="med" type="none"/>
            <a:tailEnd len="med" w="med" type="triangle"/>
          </a:ln>
        </p:spPr>
      </p:cxnSp>
      <p:cxnSp>
        <p:nvCxnSpPr>
          <p:cNvPr id="764" name="Google Shape;764;g337f8309f0a_0_43"/>
          <p:cNvCxnSpPr>
            <a:stCxn id="754" idx="2"/>
            <a:endCxn id="759" idx="0"/>
          </p:cNvCxnSpPr>
          <p:nvPr/>
        </p:nvCxnSpPr>
        <p:spPr>
          <a:xfrm>
            <a:off x="7111088" y="2315590"/>
            <a:ext cx="638700" cy="687300"/>
          </a:xfrm>
          <a:prstGeom prst="straightConnector1">
            <a:avLst/>
          </a:prstGeom>
          <a:noFill/>
          <a:ln cap="flat" cmpd="sng" w="9525">
            <a:solidFill>
              <a:schemeClr val="dk2"/>
            </a:solidFill>
            <a:prstDash val="solid"/>
            <a:round/>
            <a:headEnd len="med" w="med" type="none"/>
            <a:tailEnd len="med" w="med" type="triangle"/>
          </a:ln>
        </p:spPr>
      </p:cxnSp>
      <p:cxnSp>
        <p:nvCxnSpPr>
          <p:cNvPr id="765" name="Google Shape;765;g337f8309f0a_0_43"/>
          <p:cNvCxnSpPr>
            <a:stCxn id="754" idx="2"/>
            <a:endCxn id="761" idx="0"/>
          </p:cNvCxnSpPr>
          <p:nvPr/>
        </p:nvCxnSpPr>
        <p:spPr>
          <a:xfrm>
            <a:off x="7111088" y="2315590"/>
            <a:ext cx="1409100" cy="647100"/>
          </a:xfrm>
          <a:prstGeom prst="straightConnector1">
            <a:avLst/>
          </a:prstGeom>
          <a:noFill/>
          <a:ln cap="flat" cmpd="sng" w="9525">
            <a:solidFill>
              <a:schemeClr val="dk2"/>
            </a:solidFill>
            <a:prstDash val="solid"/>
            <a:round/>
            <a:headEnd len="med" w="med" type="none"/>
            <a:tailEnd len="med" w="med" type="triangle"/>
          </a:ln>
        </p:spPr>
      </p:cxnSp>
      <p:sp>
        <p:nvSpPr>
          <p:cNvPr id="766" name="Google Shape;766;g337f8309f0a_0_43"/>
          <p:cNvSpPr txBox="1"/>
          <p:nvPr/>
        </p:nvSpPr>
        <p:spPr>
          <a:xfrm>
            <a:off x="4683500" y="1719963"/>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Molde== Clase</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67" name="Google Shape;767;g337f8309f0a_0_43"/>
          <p:cNvSpPr txBox="1"/>
          <p:nvPr/>
        </p:nvSpPr>
        <p:spPr>
          <a:xfrm>
            <a:off x="3843938" y="3578913"/>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objetos de la clase Persona</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68" name="Google Shape;768;g337f8309f0a_0_43"/>
          <p:cNvSpPr txBox="1"/>
          <p:nvPr/>
        </p:nvSpPr>
        <p:spPr>
          <a:xfrm>
            <a:off x="139125" y="3106450"/>
            <a:ext cx="4807800" cy="9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persona1 = Persona()</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persona1.iniciar(</a:t>
            </a:r>
            <a:r>
              <a:rPr lang="es-MX" sz="1050">
                <a:solidFill>
                  <a:srgbClr val="50A14F"/>
                </a:solidFill>
                <a:highlight>
                  <a:srgbClr val="F9F9F9"/>
                </a:highlight>
                <a:latin typeface="Courier New"/>
                <a:ea typeface="Courier New"/>
                <a:cs typeface="Courier New"/>
                <a:sym typeface="Courier New"/>
              </a:rPr>
              <a:t>"Martín"</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29</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1.80</a:t>
            </a:r>
            <a:r>
              <a:rPr lang="es-MX" sz="1050">
                <a:solidFill>
                  <a:srgbClr val="383A42"/>
                </a:solidFill>
                <a:highlight>
                  <a:srgbClr val="F9F9F9"/>
                </a:highlight>
                <a:latin typeface="Courier New"/>
                <a:ea typeface="Courier New"/>
                <a:cs typeface="Courier New"/>
                <a:sym typeface="Courier New"/>
              </a:rPr>
              <a:t>, </a:t>
            </a:r>
            <a:r>
              <a:rPr lang="es-MX" sz="1050">
                <a:solidFill>
                  <a:srgbClr val="50A14F"/>
                </a:solidFill>
                <a:highlight>
                  <a:srgbClr val="F9F9F9"/>
                </a:highlight>
                <a:latin typeface="Courier New"/>
                <a:ea typeface="Courier New"/>
                <a:cs typeface="Courier New"/>
                <a:sym typeface="Courier New"/>
              </a:rPr>
              <a:t>"Negro"</a:t>
            </a:r>
            <a:r>
              <a:rPr lang="es-MX" sz="1050">
                <a:solidFill>
                  <a:srgbClr val="383A42"/>
                </a:solidFill>
                <a:highlight>
                  <a:srgbClr val="F9F9F9"/>
                </a:highlight>
                <a:latin typeface="Courier New"/>
                <a:ea typeface="Courier New"/>
                <a:cs typeface="Courier New"/>
                <a:sym typeface="Courier New"/>
              </a:rPr>
              <a:t>)</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  </a:t>
            </a:r>
            <a:endParaRPr i="1" sz="1050">
              <a:solidFill>
                <a:srgbClr val="A0A1A7"/>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persona2 = Persona()  </a:t>
            </a:r>
            <a:endParaRPr i="1" sz="1050">
              <a:solidFill>
                <a:srgbClr val="A0A1A7"/>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persona2.iniciar(</a:t>
            </a:r>
            <a:r>
              <a:rPr lang="es-MX" sz="1050">
                <a:solidFill>
                  <a:srgbClr val="50A14F"/>
                </a:solidFill>
                <a:highlight>
                  <a:srgbClr val="F9F9F9"/>
                </a:highlight>
                <a:latin typeface="Courier New"/>
                <a:ea typeface="Courier New"/>
                <a:cs typeface="Courier New"/>
                <a:sym typeface="Courier New"/>
              </a:rPr>
              <a:t>"José"</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30</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1.90</a:t>
            </a:r>
            <a:r>
              <a:rPr lang="es-MX" sz="1050">
                <a:solidFill>
                  <a:srgbClr val="383A42"/>
                </a:solidFill>
                <a:highlight>
                  <a:srgbClr val="F9F9F9"/>
                </a:highlight>
                <a:latin typeface="Courier New"/>
                <a:ea typeface="Courier New"/>
                <a:cs typeface="Courier New"/>
                <a:sym typeface="Courier New"/>
              </a:rPr>
              <a:t>, </a:t>
            </a:r>
            <a:r>
              <a:rPr lang="es-MX" sz="1050">
                <a:solidFill>
                  <a:srgbClr val="50A14F"/>
                </a:solidFill>
                <a:highlight>
                  <a:srgbClr val="F9F9F9"/>
                </a:highlight>
                <a:latin typeface="Courier New"/>
                <a:ea typeface="Courier New"/>
                <a:cs typeface="Courier New"/>
                <a:sym typeface="Courier New"/>
              </a:rPr>
              <a:t>"Marrón"</a:t>
            </a:r>
            <a:r>
              <a:rPr lang="es-MX" sz="1050">
                <a:solidFill>
                  <a:srgbClr val="383A42"/>
                </a:solidFill>
                <a:highlight>
                  <a:srgbClr val="F9F9F9"/>
                </a:highlight>
                <a:latin typeface="Courier New"/>
                <a:ea typeface="Courier New"/>
                <a:cs typeface="Courier New"/>
                <a:sym typeface="Courier New"/>
              </a:rPr>
              <a:t>)  </a:t>
            </a:r>
            <a:endParaRPr/>
          </a:p>
        </p:txBody>
      </p:sp>
      <p:sp>
        <p:nvSpPr>
          <p:cNvPr id="769" name="Google Shape;769;g337f8309f0a_0_43"/>
          <p:cNvSpPr txBox="1"/>
          <p:nvPr/>
        </p:nvSpPr>
        <p:spPr>
          <a:xfrm>
            <a:off x="214350" y="4141713"/>
            <a:ext cx="765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50">
                <a:solidFill>
                  <a:srgbClr val="C18401"/>
                </a:solidFill>
                <a:highlight>
                  <a:srgbClr val="F9F9F9"/>
                </a:highlight>
                <a:latin typeface="Courier New"/>
                <a:ea typeface="Courier New"/>
                <a:cs typeface="Courier New"/>
                <a:sym typeface="Courier New"/>
              </a:rPr>
              <a:t>print</a:t>
            </a:r>
            <a:r>
              <a:rPr lang="es-MX" sz="1050">
                <a:solidFill>
                  <a:srgbClr val="383A42"/>
                </a:solidFill>
                <a:highlight>
                  <a:srgbClr val="F9F9F9"/>
                </a:highlight>
                <a:latin typeface="Courier New"/>
                <a:ea typeface="Courier New"/>
                <a:cs typeface="Courier New"/>
                <a:sym typeface="Courier New"/>
              </a:rPr>
              <a:t>(</a:t>
            </a:r>
            <a:r>
              <a:rPr lang="es-MX" sz="1050">
                <a:solidFill>
                  <a:srgbClr val="50A14F"/>
                </a:solidFill>
                <a:highlight>
                  <a:srgbClr val="F9F9F9"/>
                </a:highlight>
                <a:latin typeface="Courier New"/>
                <a:ea typeface="Courier New"/>
                <a:cs typeface="Courier New"/>
                <a:sym typeface="Courier New"/>
              </a:rPr>
              <a:t>"Persona 1: Nombre="</a:t>
            </a:r>
            <a:r>
              <a:rPr lang="es-MX" sz="1050">
                <a:solidFill>
                  <a:srgbClr val="383A42"/>
                </a:solidFill>
                <a:highlight>
                  <a:srgbClr val="F9F9F9"/>
                </a:highlight>
                <a:latin typeface="Courier New"/>
                <a:ea typeface="Courier New"/>
                <a:cs typeface="Courier New"/>
                <a:sym typeface="Courier New"/>
              </a:rPr>
              <a:t>, persona1.nombre, </a:t>
            </a:r>
            <a:r>
              <a:rPr lang="es-MX" sz="1050">
                <a:solidFill>
                  <a:srgbClr val="50A14F"/>
                </a:solidFill>
                <a:highlight>
                  <a:srgbClr val="F9F9F9"/>
                </a:highlight>
                <a:latin typeface="Courier New"/>
                <a:ea typeface="Courier New"/>
                <a:cs typeface="Courier New"/>
                <a:sym typeface="Courier New"/>
              </a:rPr>
              <a:t>", Edad="</a:t>
            </a:r>
            <a:r>
              <a:rPr lang="es-MX" sz="1050">
                <a:solidFill>
                  <a:srgbClr val="383A42"/>
                </a:solidFill>
                <a:highlight>
                  <a:srgbClr val="F9F9F9"/>
                </a:highlight>
                <a:latin typeface="Courier New"/>
                <a:ea typeface="Courier New"/>
                <a:cs typeface="Courier New"/>
                <a:sym typeface="Courier New"/>
              </a:rPr>
              <a:t>, persona1.edad )</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C18401"/>
                </a:solidFill>
                <a:highlight>
                  <a:srgbClr val="F9F9F9"/>
                </a:highlight>
                <a:latin typeface="Courier New"/>
                <a:ea typeface="Courier New"/>
                <a:cs typeface="Courier New"/>
                <a:sym typeface="Courier New"/>
              </a:rPr>
              <a:t>print</a:t>
            </a:r>
            <a:r>
              <a:rPr lang="es-MX" sz="1050">
                <a:solidFill>
                  <a:srgbClr val="383A42"/>
                </a:solidFill>
                <a:highlight>
                  <a:srgbClr val="F9F9F9"/>
                </a:highlight>
                <a:latin typeface="Courier New"/>
                <a:ea typeface="Courier New"/>
                <a:cs typeface="Courier New"/>
                <a:sym typeface="Courier New"/>
              </a:rPr>
              <a:t>(</a:t>
            </a:r>
            <a:r>
              <a:rPr lang="es-MX" sz="1050">
                <a:solidFill>
                  <a:srgbClr val="50A14F"/>
                </a:solidFill>
                <a:highlight>
                  <a:srgbClr val="F9F9F9"/>
                </a:highlight>
                <a:latin typeface="Courier New"/>
                <a:ea typeface="Courier New"/>
                <a:cs typeface="Courier New"/>
                <a:sym typeface="Courier New"/>
              </a:rPr>
              <a:t>"Persona 2: Nombre="</a:t>
            </a:r>
            <a:r>
              <a:rPr lang="es-MX" sz="1050">
                <a:solidFill>
                  <a:srgbClr val="383A42"/>
                </a:solidFill>
                <a:highlight>
                  <a:srgbClr val="F9F9F9"/>
                </a:highlight>
                <a:latin typeface="Courier New"/>
                <a:ea typeface="Courier New"/>
                <a:cs typeface="Courier New"/>
                <a:sym typeface="Courier New"/>
              </a:rPr>
              <a:t>, persona2.nombre, </a:t>
            </a:r>
            <a:r>
              <a:rPr lang="es-MX" sz="1050">
                <a:solidFill>
                  <a:srgbClr val="50A14F"/>
                </a:solidFill>
                <a:highlight>
                  <a:srgbClr val="F9F9F9"/>
                </a:highlight>
                <a:latin typeface="Courier New"/>
                <a:ea typeface="Courier New"/>
                <a:cs typeface="Courier New"/>
                <a:sym typeface="Courier New"/>
              </a:rPr>
              <a:t>", Edad="</a:t>
            </a:r>
            <a:r>
              <a:rPr lang="es-MX" sz="1050">
                <a:solidFill>
                  <a:srgbClr val="383A42"/>
                </a:solidFill>
                <a:highlight>
                  <a:srgbClr val="F9F9F9"/>
                </a:highlight>
                <a:latin typeface="Courier New"/>
                <a:ea typeface="Courier New"/>
                <a:cs typeface="Courier New"/>
                <a:sym typeface="Courier New"/>
              </a:rPr>
              <a:t>, persona2.edad)</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persona1.correr()</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persona2.correr()</a:t>
            </a:r>
            <a:endParaRPr sz="1050">
              <a:solidFill>
                <a:srgbClr val="383A42"/>
              </a:solidFill>
              <a:highlight>
                <a:srgbClr val="F9F9F9"/>
              </a:highlight>
              <a:latin typeface="Courier New"/>
              <a:ea typeface="Courier New"/>
              <a:cs typeface="Courier New"/>
              <a:sym typeface="Courier New"/>
            </a:endParaRPr>
          </a:p>
        </p:txBody>
      </p:sp>
      <p:sp>
        <p:nvSpPr>
          <p:cNvPr id="770" name="Google Shape;770;g337f8309f0a_0_43"/>
          <p:cNvSpPr txBox="1"/>
          <p:nvPr/>
        </p:nvSpPr>
        <p:spPr>
          <a:xfrm>
            <a:off x="432300" y="573975"/>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Molde== Clase</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337f8309f0a_0_71"/>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776" name="Google Shape;776;g337f8309f0a_0_71"/>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77" name="Google Shape;777;g337f8309f0a_0_71"/>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78" name="Google Shape;778;g337f8309f0a_0_71"/>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79" name="Google Shape;779;g337f8309f0a_0_71"/>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80" name="Google Shape;780;g337f8309f0a_0_71"/>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781" name="Google Shape;781;g337f8309f0a_0_71"/>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782" name="Google Shape;782;g337f8309f0a_0_71"/>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POO :Clases</a:t>
            </a:r>
            <a:endParaRPr b="0" i="0" sz="2000" u="none" cap="none" strike="noStrike">
              <a:solidFill>
                <a:srgbClr val="000000"/>
              </a:solidFill>
              <a:latin typeface="Arial"/>
              <a:ea typeface="Arial"/>
              <a:cs typeface="Arial"/>
              <a:sym typeface="Arial"/>
            </a:endParaRPr>
          </a:p>
        </p:txBody>
      </p:sp>
      <p:sp>
        <p:nvSpPr>
          <p:cNvPr id="783" name="Google Shape;783;g337f8309f0a_0_71"/>
          <p:cNvSpPr txBox="1"/>
          <p:nvPr/>
        </p:nvSpPr>
        <p:spPr>
          <a:xfrm>
            <a:off x="741350" y="848850"/>
            <a:ext cx="4916100" cy="19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950">
                <a:solidFill>
                  <a:srgbClr val="A626A4"/>
                </a:solidFill>
                <a:highlight>
                  <a:srgbClr val="F9F9F9"/>
                </a:highlight>
                <a:latin typeface="Courier New"/>
                <a:ea typeface="Courier New"/>
                <a:cs typeface="Courier New"/>
                <a:sym typeface="Courier New"/>
              </a:rPr>
              <a:t>class</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Persona</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iniciar</a:t>
            </a:r>
            <a:r>
              <a:rPr lang="es-MX" sz="950">
                <a:solidFill>
                  <a:srgbClr val="383A42"/>
                </a:solidFill>
                <a:highlight>
                  <a:srgbClr val="F9F9F9"/>
                </a:highlight>
                <a:latin typeface="Courier New"/>
                <a:ea typeface="Courier New"/>
                <a:cs typeface="Courier New"/>
                <a:sym typeface="Courier New"/>
              </a:rPr>
              <a:t>(self, nombrex, edadx, alturax, colorCabellox):</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self.nombre = nombrex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self.edad = edadx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self.altura = alturax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self.colorCabello = colorCabellox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correr</a:t>
            </a:r>
            <a:r>
              <a:rPr lang="es-MX" sz="950">
                <a:solidFill>
                  <a:srgbClr val="383A42"/>
                </a:solidFill>
                <a:highlight>
                  <a:srgbClr val="F9F9F9"/>
                </a:highlight>
                <a:latin typeface="Courier New"/>
                <a:ea typeface="Courier New"/>
                <a:cs typeface="Courier New"/>
                <a:sym typeface="Courier New"/>
              </a:rPr>
              <a:t>(self):</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C18401"/>
                </a:solidFill>
                <a:highlight>
                  <a:srgbClr val="F9F9F9"/>
                </a:highlight>
                <a:latin typeface="Courier New"/>
                <a:ea typeface="Courier New"/>
                <a:cs typeface="Courier New"/>
                <a:sym typeface="Courier New"/>
              </a:rPr>
              <a:t>print</a:t>
            </a:r>
            <a:r>
              <a:rPr lang="es-MX" sz="950">
                <a:solidFill>
                  <a:srgbClr val="383A42"/>
                </a:solidFill>
                <a:highlight>
                  <a:srgbClr val="F9F9F9"/>
                </a:highlight>
                <a:latin typeface="Courier New"/>
                <a:ea typeface="Courier New"/>
                <a:cs typeface="Courier New"/>
                <a:sym typeface="Courier New"/>
              </a:rPr>
              <a:t>(</a:t>
            </a:r>
            <a:r>
              <a:rPr lang="es-MX" sz="950">
                <a:solidFill>
                  <a:srgbClr val="50A14F"/>
                </a:solidFill>
                <a:highlight>
                  <a:srgbClr val="F9F9F9"/>
                </a:highlight>
                <a:latin typeface="Courier New"/>
                <a:ea typeface="Courier New"/>
                <a:cs typeface="Courier New"/>
                <a:sym typeface="Courier New"/>
              </a:rPr>
              <a:t>f"</a:t>
            </a:r>
            <a:r>
              <a:rPr lang="es-MX" sz="950">
                <a:solidFill>
                  <a:srgbClr val="E45649"/>
                </a:solidFill>
                <a:highlight>
                  <a:srgbClr val="F9F9F9"/>
                </a:highlight>
                <a:latin typeface="Courier New"/>
                <a:ea typeface="Courier New"/>
                <a:cs typeface="Courier New"/>
                <a:sym typeface="Courier New"/>
              </a:rPr>
              <a:t>{self.nombre}</a:t>
            </a:r>
            <a:r>
              <a:rPr lang="es-MX" sz="950">
                <a:solidFill>
                  <a:srgbClr val="50A14F"/>
                </a:solidFill>
                <a:highlight>
                  <a:srgbClr val="F9F9F9"/>
                </a:highlight>
                <a:latin typeface="Courier New"/>
                <a:ea typeface="Courier New"/>
                <a:cs typeface="Courier New"/>
                <a:sym typeface="Courier New"/>
              </a:rPr>
              <a:t> está corriendo."</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1300"/>
          </a:p>
        </p:txBody>
      </p:sp>
      <p:sp>
        <p:nvSpPr>
          <p:cNvPr id="784" name="Google Shape;784;g337f8309f0a_0_71"/>
          <p:cNvSpPr txBox="1"/>
          <p:nvPr/>
        </p:nvSpPr>
        <p:spPr>
          <a:xfrm>
            <a:off x="432292" y="3190988"/>
            <a:ext cx="37053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Objetos de la clase Persona o también se le llama instanciar la clase Persona</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85" name="Google Shape;785;g337f8309f0a_0_71"/>
          <p:cNvSpPr txBox="1"/>
          <p:nvPr/>
        </p:nvSpPr>
        <p:spPr>
          <a:xfrm>
            <a:off x="296900" y="3624788"/>
            <a:ext cx="4807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persona1 = Persona()</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persona1.iniciar(</a:t>
            </a:r>
            <a:r>
              <a:rPr lang="es-MX" sz="1050">
                <a:solidFill>
                  <a:srgbClr val="50A14F"/>
                </a:solidFill>
                <a:highlight>
                  <a:srgbClr val="F9F9F9"/>
                </a:highlight>
                <a:latin typeface="Courier New"/>
                <a:ea typeface="Courier New"/>
                <a:cs typeface="Courier New"/>
                <a:sym typeface="Courier New"/>
              </a:rPr>
              <a:t>"Martín"</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29</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1.80</a:t>
            </a:r>
            <a:r>
              <a:rPr lang="es-MX" sz="1050">
                <a:solidFill>
                  <a:srgbClr val="383A42"/>
                </a:solidFill>
                <a:highlight>
                  <a:srgbClr val="F9F9F9"/>
                </a:highlight>
                <a:latin typeface="Courier New"/>
                <a:ea typeface="Courier New"/>
                <a:cs typeface="Courier New"/>
                <a:sym typeface="Courier New"/>
              </a:rPr>
              <a:t>, </a:t>
            </a:r>
            <a:r>
              <a:rPr lang="es-MX" sz="1050">
                <a:solidFill>
                  <a:srgbClr val="50A14F"/>
                </a:solidFill>
                <a:highlight>
                  <a:srgbClr val="F9F9F9"/>
                </a:highlight>
                <a:latin typeface="Courier New"/>
                <a:ea typeface="Courier New"/>
                <a:cs typeface="Courier New"/>
                <a:sym typeface="Courier New"/>
              </a:rPr>
              <a:t>"Negro"</a:t>
            </a:r>
            <a:r>
              <a:rPr lang="es-MX" sz="1050">
                <a:solidFill>
                  <a:srgbClr val="383A42"/>
                </a:solidFill>
                <a:highlight>
                  <a:srgbClr val="F9F9F9"/>
                </a:highlight>
                <a:latin typeface="Courier New"/>
                <a:ea typeface="Courier New"/>
                <a:cs typeface="Courier New"/>
                <a:sym typeface="Courier New"/>
              </a:rPr>
              <a:t>)</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  </a:t>
            </a:r>
            <a:endParaRPr i="1" sz="1050">
              <a:solidFill>
                <a:srgbClr val="A0A1A7"/>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persona2 = Persona()  </a:t>
            </a:r>
            <a:endParaRPr i="1" sz="1050">
              <a:solidFill>
                <a:srgbClr val="A0A1A7"/>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persona2.iniciar(</a:t>
            </a:r>
            <a:r>
              <a:rPr lang="es-MX" sz="1050">
                <a:solidFill>
                  <a:srgbClr val="50A14F"/>
                </a:solidFill>
                <a:highlight>
                  <a:srgbClr val="F9F9F9"/>
                </a:highlight>
                <a:latin typeface="Courier New"/>
                <a:ea typeface="Courier New"/>
                <a:cs typeface="Courier New"/>
                <a:sym typeface="Courier New"/>
              </a:rPr>
              <a:t>"José"</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30</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1.90</a:t>
            </a:r>
            <a:r>
              <a:rPr lang="es-MX" sz="1050">
                <a:solidFill>
                  <a:srgbClr val="383A42"/>
                </a:solidFill>
                <a:highlight>
                  <a:srgbClr val="F9F9F9"/>
                </a:highlight>
                <a:latin typeface="Courier New"/>
                <a:ea typeface="Courier New"/>
                <a:cs typeface="Courier New"/>
                <a:sym typeface="Courier New"/>
              </a:rPr>
              <a:t>, </a:t>
            </a:r>
            <a:r>
              <a:rPr lang="es-MX" sz="1050">
                <a:solidFill>
                  <a:srgbClr val="50A14F"/>
                </a:solidFill>
                <a:highlight>
                  <a:srgbClr val="F9F9F9"/>
                </a:highlight>
                <a:latin typeface="Courier New"/>
                <a:ea typeface="Courier New"/>
                <a:cs typeface="Courier New"/>
                <a:sym typeface="Courier New"/>
              </a:rPr>
              <a:t>"Marrón"</a:t>
            </a:r>
            <a:r>
              <a:rPr lang="es-MX" sz="1050">
                <a:solidFill>
                  <a:srgbClr val="383A42"/>
                </a:solidFill>
                <a:highlight>
                  <a:srgbClr val="F9F9F9"/>
                </a:highlight>
                <a:latin typeface="Courier New"/>
                <a:ea typeface="Courier New"/>
                <a:cs typeface="Courier New"/>
                <a:sym typeface="Courier New"/>
              </a:rPr>
              <a:t>) </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persona2.pintarse(</a:t>
            </a:r>
            <a:r>
              <a:rPr lang="es-MX" sz="1050">
                <a:solidFill>
                  <a:srgbClr val="50A14F"/>
                </a:solidFill>
                <a:highlight>
                  <a:srgbClr val="F9F9F9"/>
                </a:highlight>
                <a:latin typeface="Courier New"/>
                <a:ea typeface="Courier New"/>
                <a:cs typeface="Courier New"/>
                <a:sym typeface="Courier New"/>
              </a:rPr>
              <a:t>"azul"</a:t>
            </a:r>
            <a:r>
              <a:rPr lang="es-MX" sz="1050">
                <a:solidFill>
                  <a:srgbClr val="383A42"/>
                </a:solidFill>
                <a:highlight>
                  <a:srgbClr val="F9F9F9"/>
                </a:highlight>
                <a:latin typeface="Courier New"/>
                <a:ea typeface="Courier New"/>
                <a:cs typeface="Courier New"/>
                <a:sym typeface="Courier New"/>
              </a:rPr>
              <a:t>) </a:t>
            </a:r>
            <a:endParaRPr i="1" sz="1050">
              <a:solidFill>
                <a:srgbClr val="A0A1A7"/>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 </a:t>
            </a:r>
            <a:endParaRPr/>
          </a:p>
        </p:txBody>
      </p:sp>
      <p:sp>
        <p:nvSpPr>
          <p:cNvPr id="786" name="Google Shape;786;g337f8309f0a_0_71"/>
          <p:cNvSpPr txBox="1"/>
          <p:nvPr/>
        </p:nvSpPr>
        <p:spPr>
          <a:xfrm>
            <a:off x="432300" y="573975"/>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Molde== Clase</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87" name="Google Shape;787;g337f8309f0a_0_71"/>
          <p:cNvSpPr txBox="1"/>
          <p:nvPr/>
        </p:nvSpPr>
        <p:spPr>
          <a:xfrm>
            <a:off x="873300" y="2424825"/>
            <a:ext cx="773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 </a:t>
            </a:r>
            <a:r>
              <a:rPr lang="es-MX" sz="1050">
                <a:solidFill>
                  <a:srgbClr val="A626A4"/>
                </a:solidFill>
                <a:highlight>
                  <a:srgbClr val="F9F9F9"/>
                </a:highlight>
                <a:latin typeface="Courier New"/>
                <a:ea typeface="Courier New"/>
                <a:cs typeface="Courier New"/>
                <a:sym typeface="Courier New"/>
              </a:rPr>
              <a:t>def</a:t>
            </a:r>
            <a:r>
              <a:rPr lang="es-MX" sz="1050">
                <a:solidFill>
                  <a:srgbClr val="383A42"/>
                </a:solidFill>
                <a:highlight>
                  <a:srgbClr val="F9F9F9"/>
                </a:highlight>
                <a:latin typeface="Courier New"/>
                <a:ea typeface="Courier New"/>
                <a:cs typeface="Courier New"/>
                <a:sym typeface="Courier New"/>
              </a:rPr>
              <a:t> </a:t>
            </a:r>
            <a:r>
              <a:rPr lang="es-MX" sz="1050">
                <a:solidFill>
                  <a:srgbClr val="4078F2"/>
                </a:solidFill>
                <a:highlight>
                  <a:srgbClr val="F9F9F9"/>
                </a:highlight>
                <a:latin typeface="Courier New"/>
                <a:ea typeface="Courier New"/>
                <a:cs typeface="Courier New"/>
                <a:sym typeface="Courier New"/>
              </a:rPr>
              <a:t>pintarse</a:t>
            </a:r>
            <a:r>
              <a:rPr lang="es-MX" sz="1050">
                <a:solidFill>
                  <a:srgbClr val="383A42"/>
                </a:solidFill>
                <a:highlight>
                  <a:srgbClr val="F9F9F9"/>
                </a:highlight>
                <a:latin typeface="Courier New"/>
                <a:ea typeface="Courier New"/>
                <a:cs typeface="Courier New"/>
                <a:sym typeface="Courier New"/>
              </a:rPr>
              <a:t>(self, nuevoColorCabello):</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     self.colorCabello = nuevoColorCabello</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     </a:t>
            </a:r>
            <a:r>
              <a:rPr lang="es-MX" sz="1050">
                <a:solidFill>
                  <a:srgbClr val="C18401"/>
                </a:solidFill>
                <a:highlight>
                  <a:srgbClr val="F9F9F9"/>
                </a:highlight>
                <a:latin typeface="Courier New"/>
                <a:ea typeface="Courier New"/>
                <a:cs typeface="Courier New"/>
                <a:sym typeface="Courier New"/>
              </a:rPr>
              <a:t>print</a:t>
            </a:r>
            <a:r>
              <a:rPr lang="es-MX" sz="1050">
                <a:solidFill>
                  <a:srgbClr val="383A42"/>
                </a:solidFill>
                <a:highlight>
                  <a:srgbClr val="F9F9F9"/>
                </a:highlight>
                <a:latin typeface="Courier New"/>
                <a:ea typeface="Courier New"/>
                <a:cs typeface="Courier New"/>
                <a:sym typeface="Courier New"/>
              </a:rPr>
              <a:t>(</a:t>
            </a:r>
            <a:r>
              <a:rPr lang="es-MX" sz="1050">
                <a:solidFill>
                  <a:srgbClr val="50A14F"/>
                </a:solidFill>
                <a:highlight>
                  <a:srgbClr val="F9F9F9"/>
                </a:highlight>
                <a:latin typeface="Courier New"/>
                <a:ea typeface="Courier New"/>
                <a:cs typeface="Courier New"/>
                <a:sym typeface="Courier New"/>
              </a:rPr>
              <a:t>f"</a:t>
            </a:r>
            <a:r>
              <a:rPr lang="es-MX" sz="1050">
                <a:solidFill>
                  <a:srgbClr val="E45649"/>
                </a:solidFill>
                <a:highlight>
                  <a:srgbClr val="F9F9F9"/>
                </a:highlight>
                <a:latin typeface="Courier New"/>
                <a:ea typeface="Courier New"/>
                <a:cs typeface="Courier New"/>
                <a:sym typeface="Courier New"/>
              </a:rPr>
              <a:t>{self.nombre}</a:t>
            </a:r>
            <a:r>
              <a:rPr lang="es-MX" sz="1050">
                <a:solidFill>
                  <a:srgbClr val="50A14F"/>
                </a:solidFill>
                <a:highlight>
                  <a:srgbClr val="F9F9F9"/>
                </a:highlight>
                <a:latin typeface="Courier New"/>
                <a:ea typeface="Courier New"/>
                <a:cs typeface="Courier New"/>
                <a:sym typeface="Courier New"/>
              </a:rPr>
              <a:t> se ha pintado el cabello de color </a:t>
            </a:r>
            <a:r>
              <a:rPr lang="es-MX" sz="1050">
                <a:solidFill>
                  <a:srgbClr val="E45649"/>
                </a:solidFill>
                <a:highlight>
                  <a:srgbClr val="F9F9F9"/>
                </a:highlight>
                <a:latin typeface="Courier New"/>
                <a:ea typeface="Courier New"/>
                <a:cs typeface="Courier New"/>
                <a:sym typeface="Courier New"/>
              </a:rPr>
              <a:t>{</a:t>
            </a:r>
            <a:r>
              <a:rPr lang="es-MX" sz="1050">
                <a:solidFill>
                  <a:srgbClr val="383A42"/>
                </a:solidFill>
                <a:highlight>
                  <a:srgbClr val="F9F9F9"/>
                </a:highlight>
                <a:latin typeface="Courier New"/>
                <a:ea typeface="Courier New"/>
                <a:cs typeface="Courier New"/>
                <a:sym typeface="Courier New"/>
              </a:rPr>
              <a:t>self.colorCabello</a:t>
            </a:r>
            <a:r>
              <a:rPr lang="es-MX" sz="1050">
                <a:solidFill>
                  <a:srgbClr val="E45649"/>
                </a:solidFill>
                <a:highlight>
                  <a:srgbClr val="F9F9F9"/>
                </a:highlight>
                <a:latin typeface="Courier New"/>
                <a:ea typeface="Courier New"/>
                <a:cs typeface="Courier New"/>
                <a:sym typeface="Courier New"/>
              </a:rPr>
              <a:t>}</a:t>
            </a:r>
            <a:r>
              <a:rPr lang="es-MX" sz="1050">
                <a:solidFill>
                  <a:srgbClr val="50A14F"/>
                </a:solidFill>
                <a:highlight>
                  <a:srgbClr val="F9F9F9"/>
                </a:highlight>
                <a:latin typeface="Courier New"/>
                <a:ea typeface="Courier New"/>
                <a:cs typeface="Courier New"/>
                <a:sym typeface="Courier New"/>
              </a:rPr>
              <a:t>."</a:t>
            </a:r>
            <a:r>
              <a:rPr lang="es-MX" sz="1050">
                <a:solidFill>
                  <a:srgbClr val="383A42"/>
                </a:solidFill>
                <a:highlight>
                  <a:srgbClr val="F9F9F9"/>
                </a:highlight>
                <a:latin typeface="Courier New"/>
                <a:ea typeface="Courier New"/>
                <a:cs typeface="Courier New"/>
                <a:sym typeface="Courier New"/>
              </a:rPr>
              <a:t>)</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383A42"/>
              </a:solidFill>
              <a:highlight>
                <a:srgbClr val="F9F9F9"/>
              </a:highlight>
              <a:latin typeface="Courier New"/>
              <a:ea typeface="Courier New"/>
              <a:cs typeface="Courier New"/>
              <a:sym typeface="Courier New"/>
            </a:endParaRPr>
          </a:p>
        </p:txBody>
      </p:sp>
      <p:pic>
        <p:nvPicPr>
          <p:cNvPr id="788" name="Google Shape;788;g337f8309f0a_0_71"/>
          <p:cNvPicPr preferRelativeResize="0"/>
          <p:nvPr/>
        </p:nvPicPr>
        <p:blipFill rotWithShape="1">
          <a:blip r:embed="rId3">
            <a:alphaModFix/>
          </a:blip>
          <a:srcRect b="0" l="36316" r="34288" t="0"/>
          <a:stretch/>
        </p:blipFill>
        <p:spPr>
          <a:xfrm>
            <a:off x="6889695" y="3458094"/>
            <a:ext cx="417758" cy="1281729"/>
          </a:xfrm>
          <a:prstGeom prst="rect">
            <a:avLst/>
          </a:prstGeom>
          <a:noFill/>
          <a:ln>
            <a:noFill/>
          </a:ln>
        </p:spPr>
      </p:pic>
      <p:pic>
        <p:nvPicPr>
          <p:cNvPr id="789" name="Google Shape;789;g337f8309f0a_0_71"/>
          <p:cNvPicPr preferRelativeResize="0"/>
          <p:nvPr/>
        </p:nvPicPr>
        <p:blipFill rotWithShape="1">
          <a:blip r:embed="rId4">
            <a:alphaModFix/>
          </a:blip>
          <a:srcRect b="0" l="51930" r="0" t="0"/>
          <a:stretch/>
        </p:blipFill>
        <p:spPr>
          <a:xfrm>
            <a:off x="7879637" y="3407052"/>
            <a:ext cx="494107" cy="1383814"/>
          </a:xfrm>
          <a:prstGeom prst="rect">
            <a:avLst/>
          </a:prstGeom>
          <a:noFill/>
          <a:ln>
            <a:noFill/>
          </a:ln>
        </p:spPr>
      </p:pic>
      <p:sp>
        <p:nvSpPr>
          <p:cNvPr id="790" name="Google Shape;790;g337f8309f0a_0_71"/>
          <p:cNvSpPr txBox="1"/>
          <p:nvPr/>
        </p:nvSpPr>
        <p:spPr>
          <a:xfrm>
            <a:off x="6286325" y="3107607"/>
            <a:ext cx="928200" cy="3003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700" u="sng">
                <a:solidFill>
                  <a:srgbClr val="333333"/>
                </a:solidFill>
                <a:highlight>
                  <a:srgbClr val="FFFFFF"/>
                </a:highlight>
              </a:rPr>
              <a:t>Estado  inicial</a:t>
            </a:r>
            <a:endParaRPr b="0" i="0" sz="7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791" name="Google Shape;791;g337f8309f0a_0_71"/>
          <p:cNvSpPr txBox="1"/>
          <p:nvPr/>
        </p:nvSpPr>
        <p:spPr>
          <a:xfrm>
            <a:off x="7520832" y="3082091"/>
            <a:ext cx="928200" cy="3003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700" u="sng">
                <a:solidFill>
                  <a:srgbClr val="333333"/>
                </a:solidFill>
                <a:highlight>
                  <a:srgbClr val="FFFFFF"/>
                </a:highlight>
              </a:rPr>
              <a:t>Estado  Final</a:t>
            </a:r>
            <a:endParaRPr b="0" i="0" sz="7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pic>
        <p:nvPicPr>
          <p:cNvPr id="792" name="Google Shape;792;g337f8309f0a_0_71"/>
          <p:cNvPicPr preferRelativeResize="0"/>
          <p:nvPr/>
        </p:nvPicPr>
        <p:blipFill rotWithShape="1">
          <a:blip r:embed="rId3">
            <a:alphaModFix/>
          </a:blip>
          <a:srcRect b="0" l="39056" r="33270" t="0"/>
          <a:stretch/>
        </p:blipFill>
        <p:spPr>
          <a:xfrm>
            <a:off x="6924472" y="3521200"/>
            <a:ext cx="348202" cy="11790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337f8309f0a_0_92"/>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798" name="Google Shape;798;g337f8309f0a_0_92"/>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799" name="Google Shape;799;g337f8309f0a_0_92"/>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00" name="Google Shape;800;g337f8309f0a_0_92"/>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01" name="Google Shape;801;g337f8309f0a_0_92"/>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02" name="Google Shape;802;g337f8309f0a_0_92"/>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803" name="Google Shape;803;g337f8309f0a_0_92"/>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804" name="Google Shape;804;g337f8309f0a_0_92"/>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POO :Constructor</a:t>
            </a:r>
            <a:endParaRPr b="0" i="0" sz="2000" u="none" cap="none" strike="noStrike">
              <a:solidFill>
                <a:srgbClr val="000000"/>
              </a:solidFill>
              <a:latin typeface="Arial"/>
              <a:ea typeface="Arial"/>
              <a:cs typeface="Arial"/>
              <a:sym typeface="Arial"/>
            </a:endParaRPr>
          </a:p>
        </p:txBody>
      </p:sp>
      <p:sp>
        <p:nvSpPr>
          <p:cNvPr id="805" name="Google Shape;805;g337f8309f0a_0_92"/>
          <p:cNvSpPr txBox="1"/>
          <p:nvPr/>
        </p:nvSpPr>
        <p:spPr>
          <a:xfrm>
            <a:off x="242750" y="1883400"/>
            <a:ext cx="49161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950">
                <a:solidFill>
                  <a:srgbClr val="A626A4"/>
                </a:solidFill>
                <a:highlight>
                  <a:srgbClr val="F9F9F9"/>
                </a:highlight>
                <a:latin typeface="Courier New"/>
                <a:ea typeface="Courier New"/>
                <a:cs typeface="Courier New"/>
                <a:sym typeface="Courier New"/>
              </a:rPr>
              <a:t>class</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Persona</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iniciar</a:t>
            </a:r>
            <a:r>
              <a:rPr lang="es-MX" sz="950">
                <a:solidFill>
                  <a:srgbClr val="383A42"/>
                </a:solidFill>
                <a:highlight>
                  <a:srgbClr val="F9F9F9"/>
                </a:highlight>
                <a:latin typeface="Courier New"/>
                <a:ea typeface="Courier New"/>
                <a:cs typeface="Courier New"/>
                <a:sym typeface="Courier New"/>
              </a:rPr>
              <a:t>(self, nombrex, edadx, alturax, colorCabellox):</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self.nombre = nombrex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self.edad = edadx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self.altura = alturax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self.colorCabello = colorCabellox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correr</a:t>
            </a:r>
            <a:r>
              <a:rPr lang="es-MX" sz="950">
                <a:solidFill>
                  <a:srgbClr val="383A42"/>
                </a:solidFill>
                <a:highlight>
                  <a:srgbClr val="F9F9F9"/>
                </a:highlight>
                <a:latin typeface="Courier New"/>
                <a:ea typeface="Courier New"/>
                <a:cs typeface="Courier New"/>
                <a:sym typeface="Courier New"/>
              </a:rPr>
              <a:t>(self):</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C18401"/>
                </a:solidFill>
                <a:highlight>
                  <a:srgbClr val="F9F9F9"/>
                </a:highlight>
                <a:latin typeface="Courier New"/>
                <a:ea typeface="Courier New"/>
                <a:cs typeface="Courier New"/>
                <a:sym typeface="Courier New"/>
              </a:rPr>
              <a:t>print</a:t>
            </a:r>
            <a:r>
              <a:rPr lang="es-MX" sz="950">
                <a:solidFill>
                  <a:srgbClr val="383A42"/>
                </a:solidFill>
                <a:highlight>
                  <a:srgbClr val="F9F9F9"/>
                </a:highlight>
                <a:latin typeface="Courier New"/>
                <a:ea typeface="Courier New"/>
                <a:cs typeface="Courier New"/>
                <a:sym typeface="Courier New"/>
              </a:rPr>
              <a:t>(</a:t>
            </a:r>
            <a:r>
              <a:rPr lang="es-MX" sz="950">
                <a:solidFill>
                  <a:srgbClr val="50A14F"/>
                </a:solidFill>
                <a:highlight>
                  <a:srgbClr val="F9F9F9"/>
                </a:highlight>
                <a:latin typeface="Courier New"/>
                <a:ea typeface="Courier New"/>
                <a:cs typeface="Courier New"/>
                <a:sym typeface="Courier New"/>
              </a:rPr>
              <a:t>f"</a:t>
            </a:r>
            <a:r>
              <a:rPr lang="es-MX" sz="950">
                <a:solidFill>
                  <a:srgbClr val="E45649"/>
                </a:solidFill>
                <a:highlight>
                  <a:srgbClr val="F9F9F9"/>
                </a:highlight>
                <a:latin typeface="Courier New"/>
                <a:ea typeface="Courier New"/>
                <a:cs typeface="Courier New"/>
                <a:sym typeface="Courier New"/>
              </a:rPr>
              <a:t>{self.nombre}</a:t>
            </a:r>
            <a:r>
              <a:rPr lang="es-MX" sz="950">
                <a:solidFill>
                  <a:srgbClr val="50A14F"/>
                </a:solidFill>
                <a:highlight>
                  <a:srgbClr val="F9F9F9"/>
                </a:highlight>
                <a:latin typeface="Courier New"/>
                <a:ea typeface="Courier New"/>
                <a:cs typeface="Courier New"/>
                <a:sym typeface="Courier New"/>
              </a:rPr>
              <a:t> está corriendo."</a:t>
            </a:r>
            <a:r>
              <a:rPr lang="es-MX" sz="950">
                <a:solidFill>
                  <a:srgbClr val="383A42"/>
                </a:solidFill>
                <a:highlight>
                  <a:srgbClr val="F9F9F9"/>
                </a:highlight>
                <a:latin typeface="Courier New"/>
                <a:ea typeface="Courier New"/>
                <a:cs typeface="Courier New"/>
                <a:sym typeface="Courier New"/>
              </a:rPr>
              <a:t>)</a:t>
            </a:r>
            <a:endParaRPr sz="1300"/>
          </a:p>
        </p:txBody>
      </p:sp>
      <p:sp>
        <p:nvSpPr>
          <p:cNvPr id="806" name="Google Shape;806;g337f8309f0a_0_92"/>
          <p:cNvSpPr txBox="1"/>
          <p:nvPr/>
        </p:nvSpPr>
        <p:spPr>
          <a:xfrm>
            <a:off x="432292" y="3460013"/>
            <a:ext cx="3705300" cy="4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800"/>
              </a:spcBef>
              <a:spcAft>
                <a:spcPts val="0"/>
              </a:spcAft>
              <a:buClr>
                <a:srgbClr val="000000"/>
              </a:buClr>
              <a:buSzPts val="1800"/>
              <a:buFont typeface="Arial"/>
              <a:buNone/>
            </a:pPr>
            <a:r>
              <a:rPr lang="es-MX" sz="1200" u="sng">
                <a:solidFill>
                  <a:srgbClr val="333333"/>
                </a:solidFill>
                <a:highlight>
                  <a:srgbClr val="FFFFFF"/>
                </a:highlight>
              </a:rPr>
              <a:t>Instancias</a:t>
            </a:r>
            <a:endParaRPr b="1" i="0" sz="1800" u="sng" cap="none" strike="noStrike">
              <a:solidFill>
                <a:schemeClr val="dk2"/>
              </a:solidFill>
              <a:latin typeface="Proxima Nova"/>
              <a:ea typeface="Proxima Nova"/>
              <a:cs typeface="Proxima Nova"/>
              <a:sym typeface="Proxima Nova"/>
            </a:endParaRPr>
          </a:p>
        </p:txBody>
      </p:sp>
      <p:sp>
        <p:nvSpPr>
          <p:cNvPr id="807" name="Google Shape;807;g337f8309f0a_0_92"/>
          <p:cNvSpPr txBox="1"/>
          <p:nvPr/>
        </p:nvSpPr>
        <p:spPr>
          <a:xfrm>
            <a:off x="296900" y="3767713"/>
            <a:ext cx="4807800" cy="9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persona1 = Persona()</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persona1.iniciar(</a:t>
            </a:r>
            <a:r>
              <a:rPr lang="es-MX" sz="1050">
                <a:solidFill>
                  <a:srgbClr val="50A14F"/>
                </a:solidFill>
                <a:highlight>
                  <a:srgbClr val="F9F9F9"/>
                </a:highlight>
                <a:latin typeface="Courier New"/>
                <a:ea typeface="Courier New"/>
                <a:cs typeface="Courier New"/>
                <a:sym typeface="Courier New"/>
              </a:rPr>
              <a:t>"Martín"</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29</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1.80</a:t>
            </a:r>
            <a:r>
              <a:rPr lang="es-MX" sz="1050">
                <a:solidFill>
                  <a:srgbClr val="383A42"/>
                </a:solidFill>
                <a:highlight>
                  <a:srgbClr val="F9F9F9"/>
                </a:highlight>
                <a:latin typeface="Courier New"/>
                <a:ea typeface="Courier New"/>
                <a:cs typeface="Courier New"/>
                <a:sym typeface="Courier New"/>
              </a:rPr>
              <a:t>, </a:t>
            </a:r>
            <a:r>
              <a:rPr lang="es-MX" sz="1050">
                <a:solidFill>
                  <a:srgbClr val="50A14F"/>
                </a:solidFill>
                <a:highlight>
                  <a:srgbClr val="F9F9F9"/>
                </a:highlight>
                <a:latin typeface="Courier New"/>
                <a:ea typeface="Courier New"/>
                <a:cs typeface="Courier New"/>
                <a:sym typeface="Courier New"/>
              </a:rPr>
              <a:t>"Negro"</a:t>
            </a:r>
            <a:r>
              <a:rPr lang="es-MX" sz="1050">
                <a:solidFill>
                  <a:srgbClr val="383A42"/>
                </a:solidFill>
                <a:highlight>
                  <a:srgbClr val="F9F9F9"/>
                </a:highlight>
                <a:latin typeface="Courier New"/>
                <a:ea typeface="Courier New"/>
                <a:cs typeface="Courier New"/>
                <a:sym typeface="Courier New"/>
              </a:rPr>
              <a:t>)</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  </a:t>
            </a:r>
            <a:endParaRPr i="1" sz="1050">
              <a:solidFill>
                <a:srgbClr val="A0A1A7"/>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persona2 = Persona()  </a:t>
            </a:r>
            <a:endParaRPr i="1" sz="1050">
              <a:solidFill>
                <a:srgbClr val="A0A1A7"/>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persona2.iniciar(</a:t>
            </a:r>
            <a:r>
              <a:rPr lang="es-MX" sz="1050">
                <a:solidFill>
                  <a:srgbClr val="50A14F"/>
                </a:solidFill>
                <a:highlight>
                  <a:srgbClr val="F9F9F9"/>
                </a:highlight>
                <a:latin typeface="Courier New"/>
                <a:ea typeface="Courier New"/>
                <a:cs typeface="Courier New"/>
                <a:sym typeface="Courier New"/>
              </a:rPr>
              <a:t>"José"</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30</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1.90</a:t>
            </a:r>
            <a:r>
              <a:rPr lang="es-MX" sz="1050">
                <a:solidFill>
                  <a:srgbClr val="383A42"/>
                </a:solidFill>
                <a:highlight>
                  <a:srgbClr val="F9F9F9"/>
                </a:highlight>
                <a:latin typeface="Courier New"/>
                <a:ea typeface="Courier New"/>
                <a:cs typeface="Courier New"/>
                <a:sym typeface="Courier New"/>
              </a:rPr>
              <a:t>, </a:t>
            </a:r>
            <a:r>
              <a:rPr lang="es-MX" sz="1050">
                <a:solidFill>
                  <a:srgbClr val="50A14F"/>
                </a:solidFill>
                <a:highlight>
                  <a:srgbClr val="F9F9F9"/>
                </a:highlight>
                <a:latin typeface="Courier New"/>
                <a:ea typeface="Courier New"/>
                <a:cs typeface="Courier New"/>
                <a:sym typeface="Courier New"/>
              </a:rPr>
              <a:t>"Marrón"</a:t>
            </a:r>
            <a:r>
              <a:rPr lang="es-MX" sz="1050">
                <a:solidFill>
                  <a:srgbClr val="383A42"/>
                </a:solidFill>
                <a:highlight>
                  <a:srgbClr val="F9F9F9"/>
                </a:highlight>
                <a:latin typeface="Courier New"/>
                <a:ea typeface="Courier New"/>
                <a:cs typeface="Courier New"/>
                <a:sym typeface="Courier New"/>
              </a:rPr>
              <a:t>) </a:t>
            </a:r>
            <a:endParaRPr/>
          </a:p>
        </p:txBody>
      </p:sp>
      <p:sp>
        <p:nvSpPr>
          <p:cNvPr id="808" name="Google Shape;808;g337f8309f0a_0_92"/>
          <p:cNvSpPr txBox="1"/>
          <p:nvPr/>
        </p:nvSpPr>
        <p:spPr>
          <a:xfrm>
            <a:off x="432300" y="573975"/>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Que es?</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809" name="Google Shape;809;g337f8309f0a_0_92"/>
          <p:cNvSpPr txBox="1"/>
          <p:nvPr/>
        </p:nvSpPr>
        <p:spPr>
          <a:xfrm>
            <a:off x="432300" y="931925"/>
            <a:ext cx="7823100" cy="7941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600"/>
              </a:spcBef>
              <a:spcAft>
                <a:spcPts val="1500"/>
              </a:spcAft>
              <a:buNone/>
            </a:pPr>
            <a:r>
              <a:rPr lang="es-MX" sz="1200">
                <a:solidFill>
                  <a:srgbClr val="0D0D0D"/>
                </a:solidFill>
                <a:highlight>
                  <a:srgbClr val="FFFFFF"/>
                </a:highlight>
              </a:rPr>
              <a:t>Un constructor es un método especial que se utiliza para inicializar un objeto al momento de su creación.La gran ventaja que tiene con respecto a un metodo normal es que el método especial </a:t>
            </a:r>
            <a:r>
              <a:rPr lang="es-MX" sz="1050">
                <a:solidFill>
                  <a:srgbClr val="0D0D0D"/>
                </a:solidFill>
                <a:highlight>
                  <a:srgbClr val="FFFFFF"/>
                </a:highlight>
                <a:latin typeface="Courier New"/>
                <a:ea typeface="Courier New"/>
                <a:cs typeface="Courier New"/>
                <a:sym typeface="Courier New"/>
              </a:rPr>
              <a:t>__init__</a:t>
            </a:r>
            <a:r>
              <a:rPr lang="es-MX" sz="1200">
                <a:solidFill>
                  <a:srgbClr val="0D0D0D"/>
                </a:solidFill>
                <a:highlight>
                  <a:srgbClr val="FFFFFF"/>
                </a:highlight>
              </a:rPr>
              <a:t>, que se llama automáticamente cuando se crea un nuevo objeto.</a:t>
            </a:r>
            <a:endParaRPr sz="1200">
              <a:solidFill>
                <a:srgbClr val="0D0D0D"/>
              </a:solidFill>
              <a:highlight>
                <a:srgbClr val="FFFFFF"/>
              </a:highlight>
            </a:endParaRPr>
          </a:p>
        </p:txBody>
      </p:sp>
      <p:cxnSp>
        <p:nvCxnSpPr>
          <p:cNvPr id="810" name="Google Shape;810;g337f8309f0a_0_92"/>
          <p:cNvCxnSpPr/>
          <p:nvPr/>
        </p:nvCxnSpPr>
        <p:spPr>
          <a:xfrm>
            <a:off x="5005775" y="1822825"/>
            <a:ext cx="32400" cy="2937600"/>
          </a:xfrm>
          <a:prstGeom prst="straightConnector1">
            <a:avLst/>
          </a:prstGeom>
          <a:noFill/>
          <a:ln cap="flat" cmpd="sng" w="9525">
            <a:solidFill>
              <a:schemeClr val="dk2"/>
            </a:solidFill>
            <a:prstDash val="solid"/>
            <a:round/>
            <a:headEnd len="med" w="med" type="none"/>
            <a:tailEnd len="med" w="med" type="none"/>
          </a:ln>
        </p:spPr>
      </p:cxnSp>
      <p:pic>
        <p:nvPicPr>
          <p:cNvPr id="811" name="Google Shape;811;g337f8309f0a_0_92"/>
          <p:cNvPicPr preferRelativeResize="0"/>
          <p:nvPr/>
        </p:nvPicPr>
        <p:blipFill rotWithShape="1">
          <a:blip r:embed="rId3">
            <a:alphaModFix/>
          </a:blip>
          <a:srcRect b="0" l="36316" r="34288" t="0"/>
          <a:stretch/>
        </p:blipFill>
        <p:spPr>
          <a:xfrm>
            <a:off x="9350276" y="2165563"/>
            <a:ext cx="581074" cy="1852273"/>
          </a:xfrm>
          <a:prstGeom prst="rect">
            <a:avLst/>
          </a:prstGeom>
          <a:noFill/>
          <a:ln>
            <a:noFill/>
          </a:ln>
        </p:spPr>
      </p:pic>
      <p:sp>
        <p:nvSpPr>
          <p:cNvPr id="812" name="Google Shape;812;g337f8309f0a_0_92"/>
          <p:cNvSpPr txBox="1"/>
          <p:nvPr/>
        </p:nvSpPr>
        <p:spPr>
          <a:xfrm>
            <a:off x="5087050" y="1831263"/>
            <a:ext cx="49161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950">
                <a:solidFill>
                  <a:srgbClr val="A626A4"/>
                </a:solidFill>
                <a:highlight>
                  <a:srgbClr val="F9F9F9"/>
                </a:highlight>
                <a:latin typeface="Courier New"/>
                <a:ea typeface="Courier New"/>
                <a:cs typeface="Courier New"/>
                <a:sym typeface="Courier New"/>
              </a:rPr>
              <a:t>class</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Persona</a:t>
            </a:r>
            <a:r>
              <a:rPr lang="es-MX" sz="950">
                <a:solidFill>
                  <a:srgbClr val="383A42"/>
                </a:solidFill>
                <a:highlight>
                  <a:srgbClr val="F9F9F9"/>
                </a:highlight>
                <a:latin typeface="Courier New"/>
                <a:ea typeface="Courier New"/>
                <a:cs typeface="Courier New"/>
                <a:sym typeface="Courier New"/>
              </a:rPr>
              <a:t>:</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__init__</a:t>
            </a:r>
            <a:r>
              <a:rPr lang="es-MX" sz="950">
                <a:solidFill>
                  <a:srgbClr val="383A42"/>
                </a:solidFill>
                <a:highlight>
                  <a:srgbClr val="F9F9F9"/>
                </a:highlight>
                <a:latin typeface="Courier New"/>
                <a:ea typeface="Courier New"/>
                <a:cs typeface="Courier New"/>
                <a:sym typeface="Courier New"/>
              </a:rPr>
              <a:t>(self, nombrex, edadx, alturax, colorCabellox):</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self.nombre = nombrex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self.edad = edadx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self.altura = alturax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self.colorCabello = colorCabellox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A626A4"/>
                </a:solidFill>
                <a:highlight>
                  <a:srgbClr val="F9F9F9"/>
                </a:highlight>
                <a:latin typeface="Courier New"/>
                <a:ea typeface="Courier New"/>
                <a:cs typeface="Courier New"/>
                <a:sym typeface="Courier New"/>
              </a:rPr>
              <a:t>def</a:t>
            </a:r>
            <a:r>
              <a:rPr lang="es-MX" sz="950">
                <a:solidFill>
                  <a:srgbClr val="383A42"/>
                </a:solidFill>
                <a:highlight>
                  <a:srgbClr val="F9F9F9"/>
                </a:highlight>
                <a:latin typeface="Courier New"/>
                <a:ea typeface="Courier New"/>
                <a:cs typeface="Courier New"/>
                <a:sym typeface="Courier New"/>
              </a:rPr>
              <a:t> </a:t>
            </a:r>
            <a:r>
              <a:rPr lang="es-MX" sz="950">
                <a:solidFill>
                  <a:srgbClr val="4078F2"/>
                </a:solidFill>
                <a:highlight>
                  <a:srgbClr val="F9F9F9"/>
                </a:highlight>
                <a:latin typeface="Courier New"/>
                <a:ea typeface="Courier New"/>
                <a:cs typeface="Courier New"/>
                <a:sym typeface="Courier New"/>
              </a:rPr>
              <a:t>correr</a:t>
            </a:r>
            <a:r>
              <a:rPr lang="es-MX" sz="950">
                <a:solidFill>
                  <a:srgbClr val="383A42"/>
                </a:solidFill>
                <a:highlight>
                  <a:srgbClr val="F9F9F9"/>
                </a:highlight>
                <a:latin typeface="Courier New"/>
                <a:ea typeface="Courier New"/>
                <a:cs typeface="Courier New"/>
                <a:sym typeface="Courier New"/>
              </a:rPr>
              <a:t>(self):</a:t>
            </a:r>
            <a:endParaRPr sz="9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950">
                <a:solidFill>
                  <a:srgbClr val="383A42"/>
                </a:solidFill>
                <a:highlight>
                  <a:srgbClr val="F9F9F9"/>
                </a:highlight>
                <a:latin typeface="Courier New"/>
                <a:ea typeface="Courier New"/>
                <a:cs typeface="Courier New"/>
                <a:sym typeface="Courier New"/>
              </a:rPr>
              <a:t>        </a:t>
            </a:r>
            <a:r>
              <a:rPr lang="es-MX" sz="950">
                <a:solidFill>
                  <a:srgbClr val="C18401"/>
                </a:solidFill>
                <a:highlight>
                  <a:srgbClr val="F9F9F9"/>
                </a:highlight>
                <a:latin typeface="Courier New"/>
                <a:ea typeface="Courier New"/>
                <a:cs typeface="Courier New"/>
                <a:sym typeface="Courier New"/>
              </a:rPr>
              <a:t>print</a:t>
            </a:r>
            <a:r>
              <a:rPr lang="es-MX" sz="950">
                <a:solidFill>
                  <a:srgbClr val="383A42"/>
                </a:solidFill>
                <a:highlight>
                  <a:srgbClr val="F9F9F9"/>
                </a:highlight>
                <a:latin typeface="Courier New"/>
                <a:ea typeface="Courier New"/>
                <a:cs typeface="Courier New"/>
                <a:sym typeface="Courier New"/>
              </a:rPr>
              <a:t>(</a:t>
            </a:r>
            <a:r>
              <a:rPr lang="es-MX" sz="950">
                <a:solidFill>
                  <a:srgbClr val="50A14F"/>
                </a:solidFill>
                <a:highlight>
                  <a:srgbClr val="F9F9F9"/>
                </a:highlight>
                <a:latin typeface="Courier New"/>
                <a:ea typeface="Courier New"/>
                <a:cs typeface="Courier New"/>
                <a:sym typeface="Courier New"/>
              </a:rPr>
              <a:t>f"</a:t>
            </a:r>
            <a:r>
              <a:rPr lang="es-MX" sz="950">
                <a:solidFill>
                  <a:srgbClr val="E45649"/>
                </a:solidFill>
                <a:highlight>
                  <a:srgbClr val="F9F9F9"/>
                </a:highlight>
                <a:latin typeface="Courier New"/>
                <a:ea typeface="Courier New"/>
                <a:cs typeface="Courier New"/>
                <a:sym typeface="Courier New"/>
              </a:rPr>
              <a:t>{self.nombre}</a:t>
            </a:r>
            <a:r>
              <a:rPr lang="es-MX" sz="950">
                <a:solidFill>
                  <a:srgbClr val="50A14F"/>
                </a:solidFill>
                <a:highlight>
                  <a:srgbClr val="F9F9F9"/>
                </a:highlight>
                <a:latin typeface="Courier New"/>
                <a:ea typeface="Courier New"/>
                <a:cs typeface="Courier New"/>
                <a:sym typeface="Courier New"/>
              </a:rPr>
              <a:t> está corriendo."</a:t>
            </a:r>
            <a:r>
              <a:rPr lang="es-MX" sz="950">
                <a:solidFill>
                  <a:srgbClr val="383A42"/>
                </a:solidFill>
                <a:highlight>
                  <a:srgbClr val="F9F9F9"/>
                </a:highlight>
                <a:latin typeface="Courier New"/>
                <a:ea typeface="Courier New"/>
                <a:cs typeface="Courier New"/>
                <a:sym typeface="Courier New"/>
              </a:rPr>
              <a:t>)</a:t>
            </a:r>
            <a:endParaRPr sz="1300"/>
          </a:p>
        </p:txBody>
      </p:sp>
      <p:sp>
        <p:nvSpPr>
          <p:cNvPr id="813" name="Google Shape;813;g337f8309f0a_0_92"/>
          <p:cNvSpPr txBox="1"/>
          <p:nvPr/>
        </p:nvSpPr>
        <p:spPr>
          <a:xfrm>
            <a:off x="5276592" y="3407875"/>
            <a:ext cx="3705300" cy="4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800"/>
              </a:spcBef>
              <a:spcAft>
                <a:spcPts val="0"/>
              </a:spcAft>
              <a:buClr>
                <a:srgbClr val="000000"/>
              </a:buClr>
              <a:buSzPts val="1800"/>
              <a:buFont typeface="Arial"/>
              <a:buNone/>
            </a:pPr>
            <a:r>
              <a:rPr lang="es-MX" sz="1200" u="sng">
                <a:solidFill>
                  <a:srgbClr val="333333"/>
                </a:solidFill>
                <a:highlight>
                  <a:srgbClr val="FFFFFF"/>
                </a:highlight>
              </a:rPr>
              <a:t>Instancias</a:t>
            </a:r>
            <a:endParaRPr b="1" i="0" sz="1800" u="sng" cap="none" strike="noStrike">
              <a:solidFill>
                <a:schemeClr val="dk2"/>
              </a:solidFill>
              <a:latin typeface="Proxima Nova"/>
              <a:ea typeface="Proxima Nova"/>
              <a:cs typeface="Proxima Nova"/>
              <a:sym typeface="Proxima Nova"/>
            </a:endParaRPr>
          </a:p>
        </p:txBody>
      </p:sp>
      <p:sp>
        <p:nvSpPr>
          <p:cNvPr id="814" name="Google Shape;814;g337f8309f0a_0_92"/>
          <p:cNvSpPr txBox="1"/>
          <p:nvPr/>
        </p:nvSpPr>
        <p:spPr>
          <a:xfrm>
            <a:off x="5141200" y="3715575"/>
            <a:ext cx="48078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persona1 = Persona(</a:t>
            </a:r>
            <a:r>
              <a:rPr lang="es-MX" sz="1050">
                <a:solidFill>
                  <a:srgbClr val="50A14F"/>
                </a:solidFill>
                <a:highlight>
                  <a:srgbClr val="F9F9F9"/>
                </a:highlight>
                <a:latin typeface="Courier New"/>
                <a:ea typeface="Courier New"/>
                <a:cs typeface="Courier New"/>
                <a:sym typeface="Courier New"/>
              </a:rPr>
              <a:t>"Martín"</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29</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1.80</a:t>
            </a:r>
            <a:r>
              <a:rPr lang="es-MX" sz="1050">
                <a:solidFill>
                  <a:srgbClr val="383A42"/>
                </a:solidFill>
                <a:highlight>
                  <a:srgbClr val="F9F9F9"/>
                </a:highlight>
                <a:latin typeface="Courier New"/>
                <a:ea typeface="Courier New"/>
                <a:cs typeface="Courier New"/>
                <a:sym typeface="Courier New"/>
              </a:rPr>
              <a:t>, </a:t>
            </a:r>
            <a:r>
              <a:rPr lang="es-MX" sz="1050">
                <a:solidFill>
                  <a:srgbClr val="50A14F"/>
                </a:solidFill>
                <a:highlight>
                  <a:srgbClr val="F9F9F9"/>
                </a:highlight>
                <a:latin typeface="Courier New"/>
                <a:ea typeface="Courier New"/>
                <a:cs typeface="Courier New"/>
                <a:sym typeface="Courier New"/>
              </a:rPr>
              <a:t>"Negro"</a:t>
            </a:r>
            <a:r>
              <a:rPr lang="es-MX" sz="1050">
                <a:solidFill>
                  <a:srgbClr val="383A42"/>
                </a:solidFill>
                <a:highlight>
                  <a:srgbClr val="F9F9F9"/>
                </a:highlight>
                <a:latin typeface="Courier New"/>
                <a:ea typeface="Courier New"/>
                <a:cs typeface="Courier New"/>
                <a:sym typeface="Courier New"/>
              </a:rPr>
              <a:t>)</a:t>
            </a:r>
            <a:endParaRPr sz="1050">
              <a:solidFill>
                <a:srgbClr val="383A4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  </a:t>
            </a:r>
            <a:endParaRPr i="1" sz="1050">
              <a:solidFill>
                <a:srgbClr val="A0A1A7"/>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rPr lang="es-MX" sz="1050">
                <a:solidFill>
                  <a:srgbClr val="383A42"/>
                </a:solidFill>
                <a:highlight>
                  <a:srgbClr val="F9F9F9"/>
                </a:highlight>
                <a:latin typeface="Courier New"/>
                <a:ea typeface="Courier New"/>
                <a:cs typeface="Courier New"/>
                <a:sym typeface="Courier New"/>
              </a:rPr>
              <a:t>persona2 = Persona(</a:t>
            </a:r>
            <a:r>
              <a:rPr lang="es-MX" sz="1050">
                <a:solidFill>
                  <a:srgbClr val="50A14F"/>
                </a:solidFill>
                <a:highlight>
                  <a:srgbClr val="F9F9F9"/>
                </a:highlight>
                <a:latin typeface="Courier New"/>
                <a:ea typeface="Courier New"/>
                <a:cs typeface="Courier New"/>
                <a:sym typeface="Courier New"/>
              </a:rPr>
              <a:t>"José"</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30</a:t>
            </a:r>
            <a:r>
              <a:rPr lang="es-MX" sz="1050">
                <a:solidFill>
                  <a:srgbClr val="383A42"/>
                </a:solidFill>
                <a:highlight>
                  <a:srgbClr val="F9F9F9"/>
                </a:highlight>
                <a:latin typeface="Courier New"/>
                <a:ea typeface="Courier New"/>
                <a:cs typeface="Courier New"/>
                <a:sym typeface="Courier New"/>
              </a:rPr>
              <a:t>, </a:t>
            </a:r>
            <a:r>
              <a:rPr lang="es-MX" sz="1050">
                <a:solidFill>
                  <a:srgbClr val="986801"/>
                </a:solidFill>
                <a:highlight>
                  <a:srgbClr val="F9F9F9"/>
                </a:highlight>
                <a:latin typeface="Courier New"/>
                <a:ea typeface="Courier New"/>
                <a:cs typeface="Courier New"/>
                <a:sym typeface="Courier New"/>
              </a:rPr>
              <a:t>1.90</a:t>
            </a:r>
            <a:r>
              <a:rPr lang="es-MX" sz="1050">
                <a:solidFill>
                  <a:srgbClr val="383A42"/>
                </a:solidFill>
                <a:highlight>
                  <a:srgbClr val="F9F9F9"/>
                </a:highlight>
                <a:latin typeface="Courier New"/>
                <a:ea typeface="Courier New"/>
                <a:cs typeface="Courier New"/>
                <a:sym typeface="Courier New"/>
              </a:rPr>
              <a:t>, </a:t>
            </a:r>
            <a:r>
              <a:rPr lang="es-MX" sz="1050">
                <a:solidFill>
                  <a:srgbClr val="50A14F"/>
                </a:solidFill>
                <a:highlight>
                  <a:srgbClr val="F9F9F9"/>
                </a:highlight>
                <a:latin typeface="Courier New"/>
                <a:ea typeface="Courier New"/>
                <a:cs typeface="Courier New"/>
                <a:sym typeface="Courier New"/>
              </a:rPr>
              <a:t>"Marrón"</a:t>
            </a:r>
            <a:r>
              <a:rPr lang="es-MX" sz="1050">
                <a:solidFill>
                  <a:srgbClr val="383A42"/>
                </a:solidFill>
                <a:highlight>
                  <a:srgbClr val="F9F9F9"/>
                </a:highlight>
                <a:latin typeface="Courier New"/>
                <a:ea typeface="Courier New"/>
                <a:cs typeface="Courier New"/>
                <a:sym typeface="Courier New"/>
              </a:rPr>
              <a:t>) </a:t>
            </a:r>
            <a:endParaRPr/>
          </a:p>
        </p:txBody>
      </p:sp>
      <p:sp>
        <p:nvSpPr>
          <p:cNvPr id="815" name="Google Shape;815;g337f8309f0a_0_92"/>
          <p:cNvSpPr txBox="1"/>
          <p:nvPr/>
        </p:nvSpPr>
        <p:spPr>
          <a:xfrm>
            <a:off x="606200" y="1673300"/>
            <a:ext cx="1754700" cy="433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sin</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
        <p:nvSpPr>
          <p:cNvPr id="816" name="Google Shape;816;g337f8309f0a_0_92"/>
          <p:cNvSpPr txBox="1"/>
          <p:nvPr/>
        </p:nvSpPr>
        <p:spPr>
          <a:xfrm>
            <a:off x="5697675" y="1618425"/>
            <a:ext cx="1754700" cy="3765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200"/>
              <a:buFont typeface="Arial"/>
              <a:buNone/>
            </a:pPr>
            <a:r>
              <a:rPr lang="es-MX" sz="1200" u="sng">
                <a:solidFill>
                  <a:srgbClr val="333333"/>
                </a:solidFill>
                <a:highlight>
                  <a:srgbClr val="FFFFFF"/>
                </a:highlight>
              </a:rPr>
              <a:t>con</a:t>
            </a:r>
            <a:endParaRPr b="0" i="0" sz="1200" u="sng"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800"/>
              <a:buFont typeface="Arial"/>
              <a:buNone/>
            </a:pPr>
            <a:r>
              <a:t/>
            </a:r>
            <a:endParaRPr b="1" i="0" sz="1800" u="sng"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g337f8309f0a_0_227"/>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822" name="Google Shape;822;g337f8309f0a_0_227"/>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23" name="Google Shape;823;g337f8309f0a_0_227"/>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24" name="Google Shape;824;g337f8309f0a_0_227"/>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25" name="Google Shape;825;g337f8309f0a_0_227"/>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26" name="Google Shape;826;g337f8309f0a_0_227"/>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827" name="Google Shape;827;g337f8309f0a_0_227"/>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828" name="Google Shape;828;g337f8309f0a_0_227"/>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Repaso</a:t>
            </a:r>
            <a:endParaRPr b="0" i="0" sz="1700" u="none" cap="none" strike="noStrike">
              <a:solidFill>
                <a:srgbClr val="000000"/>
              </a:solidFill>
              <a:latin typeface="Arial"/>
              <a:ea typeface="Arial"/>
              <a:cs typeface="Arial"/>
              <a:sym typeface="Arial"/>
            </a:endParaRPr>
          </a:p>
        </p:txBody>
      </p:sp>
      <p:pic>
        <p:nvPicPr>
          <p:cNvPr id="829" name="Google Shape;829;g337f8309f0a_0_227"/>
          <p:cNvPicPr preferRelativeResize="0"/>
          <p:nvPr/>
        </p:nvPicPr>
        <p:blipFill rotWithShape="1">
          <a:blip r:embed="rId3">
            <a:alphaModFix/>
          </a:blip>
          <a:srcRect b="0" l="11384" r="10636" t="0"/>
          <a:stretch/>
        </p:blipFill>
        <p:spPr>
          <a:xfrm>
            <a:off x="1588599" y="749850"/>
            <a:ext cx="5373002" cy="3939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3164810ec42_0_3"/>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103" name="Google Shape;103;g3164810ec42_0_3"/>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04" name="Google Shape;104;g3164810ec42_0_3"/>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05" name="Google Shape;105;g3164810ec42_0_3"/>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06" name="Google Shape;106;g3164810ec42_0_3"/>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07" name="Google Shape;107;g3164810ec42_0_3"/>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108" name="Google Shape;108;g3164810ec42_0_3"/>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19"/>
              </a:srgbClr>
            </a:outerShdw>
          </a:effectLst>
        </p:spPr>
      </p:cxnSp>
      <p:sp>
        <p:nvSpPr>
          <p:cNvPr id="109" name="Google Shape;109;g3164810ec42_0_3"/>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Introducción a Pygame</a:t>
            </a:r>
            <a:endParaRPr b="0" i="0" sz="2000" u="none" cap="none" strike="noStrike">
              <a:solidFill>
                <a:srgbClr val="000000"/>
              </a:solidFill>
              <a:latin typeface="Arial"/>
              <a:ea typeface="Arial"/>
              <a:cs typeface="Arial"/>
              <a:sym typeface="Arial"/>
            </a:endParaRPr>
          </a:p>
        </p:txBody>
      </p:sp>
      <p:sp>
        <p:nvSpPr>
          <p:cNvPr id="110" name="Google Shape;110;g3164810ec42_0_3"/>
          <p:cNvSpPr txBox="1"/>
          <p:nvPr/>
        </p:nvSpPr>
        <p:spPr>
          <a:xfrm>
            <a:off x="355275" y="1172125"/>
            <a:ext cx="6921000" cy="666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s-MX" sz="1200">
                <a:solidFill>
                  <a:schemeClr val="dk2"/>
                </a:solidFill>
                <a:highlight>
                  <a:schemeClr val="lt1"/>
                </a:highlight>
                <a:latin typeface="Proxima Nova"/>
                <a:ea typeface="Proxima Nova"/>
                <a:cs typeface="Proxima Nova"/>
                <a:sym typeface="Proxima Nova"/>
              </a:rPr>
              <a:t>Es una biblioteca de Python para el desarrollo de videojuegos.</a:t>
            </a:r>
            <a:endParaRPr sz="1200">
              <a:solidFill>
                <a:schemeClr val="dk2"/>
              </a:solidFill>
              <a:highlight>
                <a:schemeClr val="lt1"/>
              </a:highlight>
              <a:latin typeface="Proxima Nova"/>
              <a:ea typeface="Proxima Nova"/>
              <a:cs typeface="Proxima Nova"/>
              <a:sym typeface="Proxima Nova"/>
            </a:endParaRPr>
          </a:p>
          <a:p>
            <a:pPr indent="-298450" lvl="0" marL="457200" marR="0" rtl="0" algn="l">
              <a:lnSpc>
                <a:spcPct val="100000"/>
              </a:lnSpc>
              <a:spcBef>
                <a:spcPts val="0"/>
              </a:spcBef>
              <a:spcAft>
                <a:spcPts val="0"/>
              </a:spcAft>
              <a:buClr>
                <a:srgbClr val="000000"/>
              </a:buClr>
              <a:buSzPts val="1100"/>
              <a:buFont typeface="Arial"/>
              <a:buChar char="●"/>
            </a:pPr>
            <a:r>
              <a:rPr lang="es-MX" sz="1200">
                <a:solidFill>
                  <a:schemeClr val="dk2"/>
                </a:solidFill>
                <a:highlight>
                  <a:schemeClr val="lt1"/>
                </a:highlight>
                <a:latin typeface="Proxima Nova"/>
                <a:ea typeface="Proxima Nova"/>
                <a:cs typeface="Proxima Nova"/>
                <a:sym typeface="Proxima Nova"/>
              </a:rPr>
              <a:t> Proporciona herramientas para gráficos, sonido y entrada de usuario.</a:t>
            </a:r>
            <a:endParaRPr b="0" i="0" sz="1200" u="none" cap="none" strike="noStrike">
              <a:solidFill>
                <a:schemeClr val="dk2"/>
              </a:solidFill>
              <a:highlight>
                <a:schemeClr val="lt1"/>
              </a:highlight>
              <a:latin typeface="Proxima Nova"/>
              <a:ea typeface="Proxima Nova"/>
              <a:cs typeface="Proxima Nova"/>
              <a:sym typeface="Proxima Nova"/>
            </a:endParaRPr>
          </a:p>
        </p:txBody>
      </p:sp>
      <p:sp>
        <p:nvSpPr>
          <p:cNvPr id="111" name="Google Shape;111;g3164810ec42_0_3"/>
          <p:cNvSpPr txBox="1"/>
          <p:nvPr/>
        </p:nvSpPr>
        <p:spPr>
          <a:xfrm>
            <a:off x="516700" y="749275"/>
            <a:ext cx="18420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Que es Pygame</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112" name="Google Shape;112;g3164810ec42_0_3"/>
          <p:cNvSpPr txBox="1"/>
          <p:nvPr/>
        </p:nvSpPr>
        <p:spPr>
          <a:xfrm>
            <a:off x="626050" y="1839025"/>
            <a:ext cx="26472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Porque usar </a:t>
            </a:r>
            <a:r>
              <a:rPr lang="es-MX" sz="1800" u="sng">
                <a:solidFill>
                  <a:schemeClr val="dk2"/>
                </a:solidFill>
                <a:highlight>
                  <a:schemeClr val="lt1"/>
                </a:highlight>
                <a:latin typeface="Proxima Nova"/>
                <a:ea typeface="Proxima Nova"/>
                <a:cs typeface="Proxima Nova"/>
                <a:sym typeface="Proxima Nova"/>
              </a:rPr>
              <a:t>Pygame</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113" name="Google Shape;113;g3164810ec42_0_3"/>
          <p:cNvSpPr txBox="1"/>
          <p:nvPr/>
        </p:nvSpPr>
        <p:spPr>
          <a:xfrm>
            <a:off x="516700" y="2441675"/>
            <a:ext cx="6921000" cy="666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s-MX" sz="1200">
                <a:solidFill>
                  <a:schemeClr val="dk2"/>
                </a:solidFill>
                <a:highlight>
                  <a:schemeClr val="lt1"/>
                </a:highlight>
                <a:latin typeface="Proxima Nova"/>
                <a:ea typeface="Proxima Nova"/>
                <a:cs typeface="Proxima Nova"/>
                <a:sym typeface="Proxima Nova"/>
              </a:rPr>
              <a:t>Fácil de aprender.</a:t>
            </a:r>
            <a:endParaRPr sz="1200">
              <a:solidFill>
                <a:schemeClr val="dk2"/>
              </a:solidFill>
              <a:highlight>
                <a:schemeClr val="lt1"/>
              </a:highlight>
              <a:latin typeface="Proxima Nova"/>
              <a:ea typeface="Proxima Nova"/>
              <a:cs typeface="Proxima Nova"/>
              <a:sym typeface="Proxima Nova"/>
            </a:endParaRPr>
          </a:p>
          <a:p>
            <a:pPr indent="-298450" lvl="0" marL="457200" rtl="0" algn="l">
              <a:lnSpc>
                <a:spcPct val="115000"/>
              </a:lnSpc>
              <a:spcBef>
                <a:spcPts val="0"/>
              </a:spcBef>
              <a:spcAft>
                <a:spcPts val="0"/>
              </a:spcAft>
              <a:buSzPts val="1100"/>
              <a:buChar char="●"/>
            </a:pPr>
            <a:r>
              <a:rPr lang="es-MX" sz="1200">
                <a:solidFill>
                  <a:schemeClr val="dk2"/>
                </a:solidFill>
                <a:highlight>
                  <a:schemeClr val="lt1"/>
                </a:highlight>
                <a:latin typeface="Proxima Nova"/>
                <a:ea typeface="Proxima Nova"/>
                <a:cs typeface="Proxima Nova"/>
                <a:sym typeface="Proxima Nova"/>
              </a:rPr>
              <a:t>Compatible con múltiples plataformas.</a:t>
            </a:r>
            <a:endParaRPr sz="1200">
              <a:solidFill>
                <a:schemeClr val="dk2"/>
              </a:solidFill>
              <a:highlight>
                <a:schemeClr val="lt1"/>
              </a:highlight>
              <a:latin typeface="Proxima Nova"/>
              <a:ea typeface="Proxima Nova"/>
              <a:cs typeface="Proxima Nova"/>
              <a:sym typeface="Proxima Nova"/>
            </a:endParaRPr>
          </a:p>
          <a:p>
            <a:pPr indent="-298450" lvl="0" marL="457200" rtl="0" algn="l">
              <a:lnSpc>
                <a:spcPct val="115000"/>
              </a:lnSpc>
              <a:spcBef>
                <a:spcPts val="0"/>
              </a:spcBef>
              <a:spcAft>
                <a:spcPts val="0"/>
              </a:spcAft>
              <a:buSzPts val="1100"/>
              <a:buChar char="●"/>
            </a:pPr>
            <a:r>
              <a:rPr lang="es-MX" sz="1200">
                <a:solidFill>
                  <a:schemeClr val="dk2"/>
                </a:solidFill>
                <a:highlight>
                  <a:schemeClr val="lt1"/>
                </a:highlight>
                <a:latin typeface="Proxima Nova"/>
                <a:ea typeface="Proxima Nova"/>
                <a:cs typeface="Proxima Nova"/>
                <a:sym typeface="Proxima Nova"/>
              </a:rPr>
              <a:t>Gran comunidad de soporte.</a:t>
            </a:r>
            <a:endParaRPr sz="1200">
              <a:solidFill>
                <a:schemeClr val="dk2"/>
              </a:solidFill>
              <a:highlight>
                <a:schemeClr val="lt1"/>
              </a:highlight>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337f8309f0a_0_203"/>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835" name="Google Shape;835;g337f8309f0a_0_203"/>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36" name="Google Shape;836;g337f8309f0a_0_203"/>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37" name="Google Shape;837;g337f8309f0a_0_203"/>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38" name="Google Shape;838;g337f8309f0a_0_203"/>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39" name="Google Shape;839;g337f8309f0a_0_203"/>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840" name="Google Shape;840;g337f8309f0a_0_203"/>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841" name="Google Shape;841;g337f8309f0a_0_203"/>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Encontrando clases</a:t>
            </a:r>
            <a:endParaRPr b="0" i="0" sz="1700" u="none" cap="none" strike="noStrike">
              <a:solidFill>
                <a:srgbClr val="000000"/>
              </a:solidFill>
              <a:latin typeface="Arial"/>
              <a:ea typeface="Arial"/>
              <a:cs typeface="Arial"/>
              <a:sym typeface="Arial"/>
            </a:endParaRPr>
          </a:p>
        </p:txBody>
      </p:sp>
      <p:sp>
        <p:nvSpPr>
          <p:cNvPr id="842" name="Google Shape;842;g337f8309f0a_0_203"/>
          <p:cNvSpPr txBox="1"/>
          <p:nvPr/>
        </p:nvSpPr>
        <p:spPr>
          <a:xfrm>
            <a:off x="245450" y="1088050"/>
            <a:ext cx="5985900" cy="538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link: </a:t>
            </a:r>
            <a:r>
              <a:rPr b="1" lang="es-MX" sz="1100" u="sng">
                <a:solidFill>
                  <a:schemeClr val="hlink"/>
                </a:solidFill>
                <a:hlinkClick r:id="rId3"/>
              </a:rPr>
              <a:t>https://github.com/yussefomar/pygame/blob/main/monoV3.py</a:t>
            </a:r>
            <a:endParaRPr sz="1200"/>
          </a:p>
          <a:p>
            <a:pPr indent="0" lvl="0" marL="0" rtl="0" algn="l">
              <a:spcBef>
                <a:spcPts val="0"/>
              </a:spcBef>
              <a:spcAft>
                <a:spcPts val="0"/>
              </a:spcAft>
              <a:buNone/>
            </a:pPr>
            <a:r>
              <a:t/>
            </a:r>
            <a:endParaRPr sz="1200"/>
          </a:p>
        </p:txBody>
      </p:sp>
      <p:sp>
        <p:nvSpPr>
          <p:cNvPr id="843" name="Google Shape;843;g337f8309f0a_0_203"/>
          <p:cNvSpPr txBox="1"/>
          <p:nvPr/>
        </p:nvSpPr>
        <p:spPr>
          <a:xfrm>
            <a:off x="328000" y="6635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Que clases encuentran en este </a:t>
            </a:r>
            <a:r>
              <a:rPr lang="es-MX" sz="1300" u="sng"/>
              <a:t>código</a:t>
            </a:r>
            <a:r>
              <a:rPr lang="es-MX" sz="1300" u="sng"/>
              <a:t>?</a:t>
            </a:r>
            <a:endParaRPr sz="1300" u="sng"/>
          </a:p>
        </p:txBody>
      </p:sp>
      <p:pic>
        <p:nvPicPr>
          <p:cNvPr id="844" name="Google Shape;844;g337f8309f0a_0_203"/>
          <p:cNvPicPr preferRelativeResize="0"/>
          <p:nvPr/>
        </p:nvPicPr>
        <p:blipFill>
          <a:blip r:embed="rId4">
            <a:alphaModFix/>
          </a:blip>
          <a:stretch>
            <a:fillRect/>
          </a:stretch>
        </p:blipFill>
        <p:spPr>
          <a:xfrm>
            <a:off x="5898088" y="862425"/>
            <a:ext cx="2881875" cy="2881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337f8309f0a_0_262"/>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850" name="Google Shape;850;g337f8309f0a_0_262"/>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51" name="Google Shape;851;g337f8309f0a_0_262"/>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52" name="Google Shape;852;g337f8309f0a_0_262"/>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53" name="Google Shape;853;g337f8309f0a_0_262"/>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54" name="Google Shape;854;g337f8309f0a_0_262"/>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855" name="Google Shape;855;g337f8309f0a_0_262"/>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856" name="Google Shape;856;g337f8309f0a_0_262"/>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Encontrando clases</a:t>
            </a:r>
            <a:endParaRPr b="0" i="0" sz="1700" u="none" cap="none" strike="noStrike">
              <a:solidFill>
                <a:srgbClr val="000000"/>
              </a:solidFill>
              <a:latin typeface="Arial"/>
              <a:ea typeface="Arial"/>
              <a:cs typeface="Arial"/>
              <a:sym typeface="Arial"/>
            </a:endParaRPr>
          </a:p>
        </p:txBody>
      </p:sp>
      <p:sp>
        <p:nvSpPr>
          <p:cNvPr id="857" name="Google Shape;857;g337f8309f0a_0_262"/>
          <p:cNvSpPr txBox="1"/>
          <p:nvPr/>
        </p:nvSpPr>
        <p:spPr>
          <a:xfrm>
            <a:off x="245450" y="1088050"/>
            <a:ext cx="5985900" cy="538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link: </a:t>
            </a:r>
            <a:r>
              <a:rPr b="1" lang="es-MX" sz="1100" u="sng">
                <a:solidFill>
                  <a:schemeClr val="hlink"/>
                </a:solidFill>
                <a:hlinkClick r:id="rId3"/>
              </a:rPr>
              <a:t>https://github.com/yussefomar/pygame/blob/main/monoV3.py</a:t>
            </a:r>
            <a:endParaRPr sz="1200"/>
          </a:p>
          <a:p>
            <a:pPr indent="0" lvl="0" marL="0" rtl="0" algn="l">
              <a:spcBef>
                <a:spcPts val="0"/>
              </a:spcBef>
              <a:spcAft>
                <a:spcPts val="0"/>
              </a:spcAft>
              <a:buNone/>
            </a:pPr>
            <a:r>
              <a:t/>
            </a:r>
            <a:endParaRPr sz="1200"/>
          </a:p>
        </p:txBody>
      </p:sp>
      <p:sp>
        <p:nvSpPr>
          <p:cNvPr id="858" name="Google Shape;858;g337f8309f0a_0_262"/>
          <p:cNvSpPr txBox="1"/>
          <p:nvPr/>
        </p:nvSpPr>
        <p:spPr>
          <a:xfrm>
            <a:off x="328000" y="6635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Que clases encuentran en este código?</a:t>
            </a:r>
            <a:endParaRPr sz="1300" u="sng"/>
          </a:p>
        </p:txBody>
      </p:sp>
      <p:pic>
        <p:nvPicPr>
          <p:cNvPr id="859" name="Google Shape;859;g337f8309f0a_0_262"/>
          <p:cNvPicPr preferRelativeResize="0"/>
          <p:nvPr/>
        </p:nvPicPr>
        <p:blipFill>
          <a:blip r:embed="rId4">
            <a:alphaModFix/>
          </a:blip>
          <a:stretch>
            <a:fillRect/>
          </a:stretch>
        </p:blipFill>
        <p:spPr>
          <a:xfrm>
            <a:off x="5898088" y="862425"/>
            <a:ext cx="2881875" cy="2881875"/>
          </a:xfrm>
          <a:prstGeom prst="rect">
            <a:avLst/>
          </a:prstGeom>
          <a:noFill/>
          <a:ln>
            <a:noFill/>
          </a:ln>
        </p:spPr>
      </p:pic>
      <p:sp>
        <p:nvSpPr>
          <p:cNvPr id="860" name="Google Shape;860;g337f8309f0a_0_262"/>
          <p:cNvSpPr txBox="1"/>
          <p:nvPr/>
        </p:nvSpPr>
        <p:spPr>
          <a:xfrm>
            <a:off x="319963" y="1754325"/>
            <a:ext cx="5397300" cy="3849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Encontramos la clase Fondo y la clase Personaje(Donkingkong)</a:t>
            </a:r>
            <a:endParaRPr sz="1300"/>
          </a:p>
        </p:txBody>
      </p:sp>
      <p:sp>
        <p:nvSpPr>
          <p:cNvPr id="861" name="Google Shape;861;g337f8309f0a_0_262"/>
          <p:cNvSpPr txBox="1"/>
          <p:nvPr/>
        </p:nvSpPr>
        <p:spPr>
          <a:xfrm>
            <a:off x="245450" y="23232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Qué</a:t>
            </a:r>
            <a:r>
              <a:rPr lang="es-MX" sz="1300" u="sng"/>
              <a:t> atributos y </a:t>
            </a:r>
            <a:r>
              <a:rPr lang="es-MX" sz="1300" u="sng"/>
              <a:t>métodos</a:t>
            </a:r>
            <a:r>
              <a:rPr lang="es-MX" sz="1300" u="sng"/>
              <a:t> tendria fondo?</a:t>
            </a:r>
            <a:endParaRPr sz="1300" u="sng"/>
          </a:p>
        </p:txBody>
      </p:sp>
      <p:sp>
        <p:nvSpPr>
          <p:cNvPr id="862" name="Google Shape;862;g337f8309f0a_0_262"/>
          <p:cNvSpPr txBox="1"/>
          <p:nvPr/>
        </p:nvSpPr>
        <p:spPr>
          <a:xfrm>
            <a:off x="296900" y="34701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Qué</a:t>
            </a:r>
            <a:r>
              <a:rPr lang="es-MX" sz="1300" u="sng"/>
              <a:t> atributos y métodos tendria Donkingkong?</a:t>
            </a:r>
            <a:endParaRPr sz="1300" u="sng"/>
          </a:p>
        </p:txBody>
      </p:sp>
      <p:sp>
        <p:nvSpPr>
          <p:cNvPr id="863" name="Google Shape;863;g337f8309f0a_0_262"/>
          <p:cNvSpPr txBox="1"/>
          <p:nvPr/>
        </p:nvSpPr>
        <p:spPr>
          <a:xfrm>
            <a:off x="371338" y="2845100"/>
            <a:ext cx="5397300" cy="5850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atributos: superficie, carga, posicion x e y ,  el ancho y alto.</a:t>
            </a:r>
            <a:endParaRPr sz="1300"/>
          </a:p>
          <a:p>
            <a:pPr indent="0" lvl="0" marL="0" rtl="0" algn="l">
              <a:spcBef>
                <a:spcPts val="0"/>
              </a:spcBef>
              <a:spcAft>
                <a:spcPts val="0"/>
              </a:spcAft>
              <a:buNone/>
            </a:pPr>
            <a:r>
              <a:rPr lang="es-MX" sz="1300"/>
              <a:t>metodos:---</a:t>
            </a:r>
            <a:endParaRPr sz="1300"/>
          </a:p>
        </p:txBody>
      </p:sp>
      <p:sp>
        <p:nvSpPr>
          <p:cNvPr id="864" name="Google Shape;864;g337f8309f0a_0_262"/>
          <p:cNvSpPr txBox="1"/>
          <p:nvPr/>
        </p:nvSpPr>
        <p:spPr>
          <a:xfrm>
            <a:off x="371338" y="3929350"/>
            <a:ext cx="5397300" cy="7851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atributos: </a:t>
            </a:r>
            <a:r>
              <a:rPr lang="es-MX" sz="1300"/>
              <a:t>superficie, </a:t>
            </a:r>
            <a:r>
              <a:rPr lang="es-MX" sz="1300">
                <a:solidFill>
                  <a:schemeClr val="accent4"/>
                </a:solidFill>
              </a:rPr>
              <a:t>velocidad</a:t>
            </a:r>
            <a:r>
              <a:rPr lang="es-MX" sz="1300"/>
              <a:t>, carga, posicion x e y ,  el ancho y alto.</a:t>
            </a:r>
            <a:endParaRPr sz="1300"/>
          </a:p>
          <a:p>
            <a:pPr indent="0" lvl="0" marL="0" rtl="0" algn="l">
              <a:spcBef>
                <a:spcPts val="0"/>
              </a:spcBef>
              <a:spcAft>
                <a:spcPts val="0"/>
              </a:spcAft>
              <a:buNone/>
            </a:pPr>
            <a:r>
              <a:rPr lang="es-MX" sz="1300"/>
              <a:t>metodos:  actualizar posicion</a:t>
            </a:r>
            <a:endParaRPr sz="1300"/>
          </a:p>
          <a:p>
            <a:pPr indent="0" lvl="0" marL="0" rtl="0" algn="l">
              <a:spcBef>
                <a:spcPts val="0"/>
              </a:spcBef>
              <a:spcAft>
                <a:spcPts val="0"/>
              </a:spcAft>
              <a:buNone/>
            </a:pPr>
            <a:r>
              <a:rPr lang="es-MX" sz="1300"/>
              <a:t> </a:t>
            </a:r>
            <a:endParaRPr sz="1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337f8309f0a_0_281"/>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870" name="Google Shape;870;g337f8309f0a_0_281"/>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71" name="Google Shape;871;g337f8309f0a_0_281"/>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72" name="Google Shape;872;g337f8309f0a_0_281"/>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73" name="Google Shape;873;g337f8309f0a_0_281"/>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74" name="Google Shape;874;g337f8309f0a_0_281"/>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875" name="Google Shape;875;g337f8309f0a_0_281"/>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876" name="Google Shape;876;g337f8309f0a_0_281"/>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Encontrando clases</a:t>
            </a:r>
            <a:endParaRPr b="0" i="0" sz="1700" u="none" cap="none" strike="noStrike">
              <a:solidFill>
                <a:srgbClr val="000000"/>
              </a:solidFill>
              <a:latin typeface="Arial"/>
              <a:ea typeface="Arial"/>
              <a:cs typeface="Arial"/>
              <a:sym typeface="Arial"/>
            </a:endParaRPr>
          </a:p>
        </p:txBody>
      </p:sp>
      <p:sp>
        <p:nvSpPr>
          <p:cNvPr id="877" name="Google Shape;877;g337f8309f0a_0_281"/>
          <p:cNvSpPr txBox="1"/>
          <p:nvPr/>
        </p:nvSpPr>
        <p:spPr>
          <a:xfrm>
            <a:off x="245450" y="993975"/>
            <a:ext cx="5985900" cy="3540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link: </a:t>
            </a:r>
            <a:r>
              <a:rPr b="1" lang="es-MX" sz="1100" u="sng">
                <a:solidFill>
                  <a:schemeClr val="hlink"/>
                </a:solidFill>
                <a:hlinkClick r:id="rId3"/>
              </a:rPr>
              <a:t>https://github.com/yussefomar/pygame/blob/main/monoV3.py</a:t>
            </a:r>
            <a:endParaRPr sz="1200"/>
          </a:p>
        </p:txBody>
      </p:sp>
      <p:sp>
        <p:nvSpPr>
          <p:cNvPr id="878" name="Google Shape;878;g337f8309f0a_0_281"/>
          <p:cNvSpPr txBox="1"/>
          <p:nvPr/>
        </p:nvSpPr>
        <p:spPr>
          <a:xfrm>
            <a:off x="328000" y="569475"/>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Fondo sin orientado a objeto</a:t>
            </a:r>
            <a:endParaRPr sz="1300" u="sng"/>
          </a:p>
        </p:txBody>
      </p:sp>
      <p:sp>
        <p:nvSpPr>
          <p:cNvPr id="879" name="Google Shape;879;g337f8309f0a_0_281"/>
          <p:cNvSpPr txBox="1"/>
          <p:nvPr/>
        </p:nvSpPr>
        <p:spPr>
          <a:xfrm>
            <a:off x="245450" y="1445688"/>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Fondo orientado a objeto</a:t>
            </a:r>
            <a:endParaRPr sz="1300" u="sng"/>
          </a:p>
        </p:txBody>
      </p:sp>
      <p:sp>
        <p:nvSpPr>
          <p:cNvPr id="880" name="Google Shape;880;g337f8309f0a_0_281"/>
          <p:cNvSpPr txBox="1"/>
          <p:nvPr/>
        </p:nvSpPr>
        <p:spPr>
          <a:xfrm>
            <a:off x="327988" y="1928325"/>
            <a:ext cx="5397300" cy="3849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link: </a:t>
            </a:r>
            <a:r>
              <a:rPr lang="es-MX" sz="1300" u="sng">
                <a:solidFill>
                  <a:schemeClr val="hlink"/>
                </a:solidFill>
                <a:hlinkClick r:id="rId4"/>
              </a:rPr>
              <a:t>https://github.com/yussefomar/pygame/blob/main/monoV4.py</a:t>
            </a:r>
            <a:endParaRPr sz="1300"/>
          </a:p>
        </p:txBody>
      </p:sp>
      <p:sp>
        <p:nvSpPr>
          <p:cNvPr id="881" name="Google Shape;881;g337f8309f0a_0_281"/>
          <p:cNvSpPr txBox="1"/>
          <p:nvPr/>
        </p:nvSpPr>
        <p:spPr>
          <a:xfrm>
            <a:off x="296900" y="2432900"/>
            <a:ext cx="5204100" cy="17085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100">
                <a:solidFill>
                  <a:srgbClr val="188038"/>
                </a:solidFill>
              </a:rPr>
              <a:t>class</a:t>
            </a:r>
            <a:r>
              <a:rPr lang="es-MX" sz="1100"/>
              <a:t> Fondo</a:t>
            </a:r>
            <a:r>
              <a:rPr lang="es-MX" sz="1100">
                <a:solidFill>
                  <a:srgbClr val="188038"/>
                </a:solidFill>
              </a:rPr>
              <a:t>(</a:t>
            </a:r>
            <a:r>
              <a:rPr lang="es-MX" sz="1100"/>
              <a:t>pygame.sprite.Sprite</a:t>
            </a:r>
            <a:r>
              <a:rPr lang="es-MX" sz="1100">
                <a:solidFill>
                  <a:srgbClr val="188038"/>
                </a:solidFill>
              </a:rPr>
              <a:t>)</a:t>
            </a:r>
            <a:r>
              <a:rPr lang="es-MX" sz="1100"/>
              <a:t>:</a:t>
            </a:r>
            <a:endParaRPr sz="1100"/>
          </a:p>
          <a:p>
            <a:pPr indent="0" lvl="0" marL="0" rtl="0" algn="l">
              <a:spcBef>
                <a:spcPts val="0"/>
              </a:spcBef>
              <a:spcAft>
                <a:spcPts val="0"/>
              </a:spcAft>
              <a:buNone/>
            </a:pPr>
            <a:r>
              <a:rPr lang="es-MX" sz="1100"/>
              <a:t>   </a:t>
            </a:r>
            <a:r>
              <a:rPr lang="es-MX" sz="1100">
                <a:solidFill>
                  <a:srgbClr val="188038"/>
                </a:solidFill>
              </a:rPr>
              <a:t> def </a:t>
            </a:r>
            <a:r>
              <a:rPr lang="es-MX" sz="1100"/>
              <a:t>__init__</a:t>
            </a:r>
            <a:r>
              <a:rPr lang="es-MX" sz="1100">
                <a:solidFill>
                  <a:srgbClr val="188038"/>
                </a:solidFill>
              </a:rPr>
              <a:t>(</a:t>
            </a:r>
            <a:r>
              <a:rPr lang="es-MX" sz="1100"/>
              <a:t>self,ruta,posx,posy, width, height</a:t>
            </a:r>
            <a:r>
              <a:rPr lang="es-MX" sz="1100">
                <a:solidFill>
                  <a:srgbClr val="188038"/>
                </a:solidFill>
              </a:rPr>
              <a:t>)</a:t>
            </a:r>
            <a:r>
              <a:rPr lang="es-MX" sz="1100"/>
              <a:t>:</a:t>
            </a:r>
            <a:endParaRPr sz="1100"/>
          </a:p>
          <a:p>
            <a:pPr indent="0" lvl="0" marL="0" rtl="0" algn="l">
              <a:spcBef>
                <a:spcPts val="0"/>
              </a:spcBef>
              <a:spcAft>
                <a:spcPts val="0"/>
              </a:spcAft>
              <a:buNone/>
            </a:pPr>
            <a:r>
              <a:rPr lang="es-MX" sz="1100"/>
              <a:t>        pygame.sprite.Sprite.__init__</a:t>
            </a:r>
            <a:r>
              <a:rPr lang="es-MX" sz="1100">
                <a:solidFill>
                  <a:srgbClr val="188038"/>
                </a:solidFill>
              </a:rPr>
              <a:t>(</a:t>
            </a:r>
            <a:r>
              <a:rPr lang="es-MX" sz="1100"/>
              <a:t>self</a:t>
            </a:r>
            <a:r>
              <a:rPr lang="es-MX" sz="1100">
                <a:solidFill>
                  <a:srgbClr val="188038"/>
                </a:solidFill>
              </a:rPr>
              <a:t>)</a:t>
            </a:r>
            <a:endParaRPr sz="1100">
              <a:solidFill>
                <a:srgbClr val="188038"/>
              </a:solidFill>
            </a:endParaRPr>
          </a:p>
          <a:p>
            <a:pPr indent="0" lvl="0" marL="0" rtl="0" algn="l">
              <a:spcBef>
                <a:spcPts val="0"/>
              </a:spcBef>
              <a:spcAft>
                <a:spcPts val="0"/>
              </a:spcAft>
              <a:buNone/>
            </a:pPr>
            <a:r>
              <a:rPr lang="es-MX" sz="1100"/>
              <a:t>        self.carga </a:t>
            </a:r>
            <a:r>
              <a:rPr lang="es-MX" sz="1100">
                <a:solidFill>
                  <a:srgbClr val="188038"/>
                </a:solidFill>
              </a:rPr>
              <a:t>=</a:t>
            </a:r>
            <a:r>
              <a:rPr lang="es-MX" sz="1100"/>
              <a:t> pygame.image.load</a:t>
            </a:r>
            <a:r>
              <a:rPr lang="es-MX" sz="1100">
                <a:solidFill>
                  <a:srgbClr val="188038"/>
                </a:solidFill>
              </a:rPr>
              <a:t>(</a:t>
            </a:r>
            <a:r>
              <a:rPr lang="es-MX" sz="1100"/>
              <a:t>ruta</a:t>
            </a:r>
            <a:r>
              <a:rPr lang="es-MX" sz="1100">
                <a:solidFill>
                  <a:srgbClr val="188038"/>
                </a:solidFill>
              </a:rPr>
              <a:t>) </a:t>
            </a:r>
            <a:endParaRPr sz="1100">
              <a:solidFill>
                <a:srgbClr val="188038"/>
              </a:solidFill>
            </a:endParaRPr>
          </a:p>
          <a:p>
            <a:pPr indent="0" lvl="0" marL="0" rtl="0" algn="l">
              <a:spcBef>
                <a:spcPts val="0"/>
              </a:spcBef>
              <a:spcAft>
                <a:spcPts val="0"/>
              </a:spcAft>
              <a:buNone/>
            </a:pPr>
            <a:r>
              <a:rPr lang="es-MX" sz="1100"/>
              <a:t>        self.superficie </a:t>
            </a:r>
            <a:r>
              <a:rPr lang="es-MX" sz="1100">
                <a:solidFill>
                  <a:srgbClr val="188038"/>
                </a:solidFill>
              </a:rPr>
              <a:t>=</a:t>
            </a:r>
            <a:r>
              <a:rPr lang="es-MX" sz="1100"/>
              <a:t> pygame.transform.scale</a:t>
            </a:r>
            <a:r>
              <a:rPr lang="es-MX" sz="1100">
                <a:solidFill>
                  <a:srgbClr val="188038"/>
                </a:solidFill>
              </a:rPr>
              <a:t>(</a:t>
            </a:r>
            <a:r>
              <a:rPr lang="es-MX" sz="1100"/>
              <a:t>self.carga, (width, height)</a:t>
            </a:r>
            <a:r>
              <a:rPr lang="es-MX" sz="1100">
                <a:solidFill>
                  <a:srgbClr val="188038"/>
                </a:solidFill>
              </a:rPr>
              <a:t>)</a:t>
            </a:r>
            <a:endParaRPr sz="1100">
              <a:solidFill>
                <a:srgbClr val="188038"/>
              </a:solidFill>
            </a:endParaRPr>
          </a:p>
          <a:p>
            <a:pPr indent="0" lvl="0" marL="0" rtl="0" algn="l">
              <a:spcBef>
                <a:spcPts val="0"/>
              </a:spcBef>
              <a:spcAft>
                <a:spcPts val="0"/>
              </a:spcAft>
              <a:buNone/>
            </a:pPr>
            <a:r>
              <a:rPr lang="es-MX" sz="1100"/>
              <a:t>        self.posx</a:t>
            </a:r>
            <a:r>
              <a:rPr lang="es-MX" sz="1100">
                <a:solidFill>
                  <a:srgbClr val="188038"/>
                </a:solidFill>
              </a:rPr>
              <a:t>=</a:t>
            </a:r>
            <a:r>
              <a:rPr lang="es-MX" sz="1100"/>
              <a:t>posx</a:t>
            </a:r>
            <a:endParaRPr sz="1100"/>
          </a:p>
          <a:p>
            <a:pPr indent="0" lvl="0" marL="0" rtl="0" algn="l">
              <a:spcBef>
                <a:spcPts val="0"/>
              </a:spcBef>
              <a:spcAft>
                <a:spcPts val="0"/>
              </a:spcAft>
              <a:buNone/>
            </a:pPr>
            <a:r>
              <a:rPr lang="es-MX" sz="1100"/>
              <a:t>        self.posy</a:t>
            </a:r>
            <a:r>
              <a:rPr lang="es-MX" sz="1100">
                <a:solidFill>
                  <a:srgbClr val="188038"/>
                </a:solidFill>
              </a:rPr>
              <a:t>=</a:t>
            </a:r>
            <a:r>
              <a:rPr lang="es-MX" sz="1100"/>
              <a:t>posy</a:t>
            </a:r>
            <a:endParaRPr sz="1100"/>
          </a:p>
          <a:p>
            <a:pPr indent="0" lvl="0" marL="0" rtl="0" algn="l">
              <a:spcBef>
                <a:spcPts val="0"/>
              </a:spcBef>
              <a:spcAft>
                <a:spcPts val="0"/>
              </a:spcAft>
              <a:buNone/>
            </a:pPr>
            <a:r>
              <a:rPr lang="es-MX" sz="1100"/>
              <a:t>        self.ancho</a:t>
            </a:r>
            <a:r>
              <a:rPr lang="es-MX" sz="1100">
                <a:solidFill>
                  <a:srgbClr val="188038"/>
                </a:solidFill>
              </a:rPr>
              <a:t>=</a:t>
            </a:r>
            <a:r>
              <a:rPr lang="es-MX" sz="1100"/>
              <a:t>width</a:t>
            </a:r>
            <a:endParaRPr sz="1100"/>
          </a:p>
          <a:p>
            <a:pPr indent="0" lvl="0" marL="0" rtl="0" algn="l">
              <a:spcBef>
                <a:spcPts val="0"/>
              </a:spcBef>
              <a:spcAft>
                <a:spcPts val="0"/>
              </a:spcAft>
              <a:buNone/>
            </a:pPr>
            <a:r>
              <a:rPr lang="es-MX" sz="1100"/>
              <a:t>        self.alto</a:t>
            </a:r>
            <a:r>
              <a:rPr lang="es-MX" sz="1100">
                <a:solidFill>
                  <a:srgbClr val="188038"/>
                </a:solidFill>
              </a:rPr>
              <a:t>=</a:t>
            </a:r>
            <a:r>
              <a:rPr lang="es-MX" sz="1100"/>
              <a:t>height   </a:t>
            </a:r>
            <a:endParaRPr sz="1100">
              <a:solidFill>
                <a:srgbClr val="188038"/>
              </a:solidFill>
            </a:endParaRPr>
          </a:p>
        </p:txBody>
      </p:sp>
      <p:sp>
        <p:nvSpPr>
          <p:cNvPr id="882" name="Google Shape;882;g337f8309f0a_0_281"/>
          <p:cNvSpPr txBox="1"/>
          <p:nvPr/>
        </p:nvSpPr>
        <p:spPr>
          <a:xfrm>
            <a:off x="328000" y="4472325"/>
            <a:ext cx="7529400" cy="3540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100"/>
              <a:t>fondo= Fondo</a:t>
            </a:r>
            <a:r>
              <a:rPr lang="es-MX" sz="1100">
                <a:solidFill>
                  <a:srgbClr val="188038"/>
                </a:solidFill>
              </a:rPr>
              <a:t>(</a:t>
            </a:r>
            <a:r>
              <a:rPr lang="es-MX" sz="1100"/>
              <a:t>"imagenesmono/fondomonito.png",0,0,ancho,alto</a:t>
            </a:r>
            <a:r>
              <a:rPr lang="es-MX" sz="1100">
                <a:solidFill>
                  <a:srgbClr val="188038"/>
                </a:solidFill>
              </a:rPr>
              <a:t>)</a:t>
            </a:r>
            <a:endParaRPr sz="900"/>
          </a:p>
        </p:txBody>
      </p:sp>
      <p:sp>
        <p:nvSpPr>
          <p:cNvPr id="883" name="Google Shape;883;g337f8309f0a_0_281"/>
          <p:cNvSpPr txBox="1"/>
          <p:nvPr/>
        </p:nvSpPr>
        <p:spPr>
          <a:xfrm>
            <a:off x="443350" y="414140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objeto</a:t>
            </a:r>
            <a:endParaRPr sz="1300" u="sng"/>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337f8309f0a_0_302"/>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889" name="Google Shape;889;g337f8309f0a_0_302"/>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90" name="Google Shape;890;g337f8309f0a_0_302"/>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91" name="Google Shape;891;g337f8309f0a_0_302"/>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92" name="Google Shape;892;g337f8309f0a_0_302"/>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893" name="Google Shape;893;g337f8309f0a_0_302"/>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894" name="Google Shape;894;g337f8309f0a_0_302"/>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895" name="Google Shape;895;g337f8309f0a_0_302"/>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Encontrando clases</a:t>
            </a:r>
            <a:endParaRPr b="0" i="0" sz="1700" u="none" cap="none" strike="noStrike">
              <a:solidFill>
                <a:srgbClr val="000000"/>
              </a:solidFill>
              <a:latin typeface="Arial"/>
              <a:ea typeface="Arial"/>
              <a:cs typeface="Arial"/>
              <a:sym typeface="Arial"/>
            </a:endParaRPr>
          </a:p>
        </p:txBody>
      </p:sp>
      <p:sp>
        <p:nvSpPr>
          <p:cNvPr id="896" name="Google Shape;896;g337f8309f0a_0_302"/>
          <p:cNvSpPr txBox="1"/>
          <p:nvPr/>
        </p:nvSpPr>
        <p:spPr>
          <a:xfrm>
            <a:off x="214350" y="994375"/>
            <a:ext cx="5985900" cy="3540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link: </a:t>
            </a:r>
            <a:r>
              <a:rPr b="1" lang="es-MX" sz="1100" u="sng">
                <a:solidFill>
                  <a:schemeClr val="hlink"/>
                </a:solidFill>
                <a:hlinkClick r:id="rId3"/>
              </a:rPr>
              <a:t>https://github.com/yussefomar/pygame/blob/main/monoV4.py</a:t>
            </a:r>
            <a:endParaRPr sz="1200"/>
          </a:p>
        </p:txBody>
      </p:sp>
      <p:sp>
        <p:nvSpPr>
          <p:cNvPr id="897" name="Google Shape;897;g337f8309f0a_0_302"/>
          <p:cNvSpPr txBox="1"/>
          <p:nvPr/>
        </p:nvSpPr>
        <p:spPr>
          <a:xfrm>
            <a:off x="338750" y="589475"/>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Don king kong</a:t>
            </a:r>
            <a:r>
              <a:rPr lang="es-MX" sz="1300" u="sng"/>
              <a:t> sin orientado a objeto</a:t>
            </a:r>
            <a:endParaRPr sz="1300" u="sng"/>
          </a:p>
        </p:txBody>
      </p:sp>
      <p:sp>
        <p:nvSpPr>
          <p:cNvPr id="898" name="Google Shape;898;g337f8309f0a_0_302"/>
          <p:cNvSpPr txBox="1"/>
          <p:nvPr/>
        </p:nvSpPr>
        <p:spPr>
          <a:xfrm>
            <a:off x="296900" y="1368375"/>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Don king kong </a:t>
            </a:r>
            <a:r>
              <a:rPr lang="es-MX" sz="1300" u="sng"/>
              <a:t> orientado a objeto</a:t>
            </a:r>
            <a:endParaRPr sz="1300" u="sng"/>
          </a:p>
        </p:txBody>
      </p:sp>
      <p:sp>
        <p:nvSpPr>
          <p:cNvPr id="899" name="Google Shape;899;g337f8309f0a_0_302"/>
          <p:cNvSpPr txBox="1"/>
          <p:nvPr/>
        </p:nvSpPr>
        <p:spPr>
          <a:xfrm>
            <a:off x="254763" y="1767600"/>
            <a:ext cx="5397300" cy="3849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300"/>
              <a:t>link: </a:t>
            </a:r>
            <a:r>
              <a:rPr lang="es-MX" sz="1300" u="sng">
                <a:solidFill>
                  <a:schemeClr val="hlink"/>
                </a:solidFill>
                <a:hlinkClick r:id="rId4"/>
              </a:rPr>
              <a:t>https://github.com/yussefomar/pygame/blob/main/monoV5.py</a:t>
            </a:r>
            <a:endParaRPr sz="1300"/>
          </a:p>
        </p:txBody>
      </p:sp>
      <p:sp>
        <p:nvSpPr>
          <p:cNvPr id="900" name="Google Shape;900;g337f8309f0a_0_302"/>
          <p:cNvSpPr txBox="1"/>
          <p:nvPr/>
        </p:nvSpPr>
        <p:spPr>
          <a:xfrm>
            <a:off x="296900" y="2498525"/>
            <a:ext cx="4275000" cy="17238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00"/>
              <a:t>class Donkingkong(pygame.sprite.Sprite):</a:t>
            </a:r>
            <a:endParaRPr sz="1000"/>
          </a:p>
          <a:p>
            <a:pPr indent="0" lvl="0" marL="0" rtl="0" algn="l">
              <a:spcBef>
                <a:spcPts val="0"/>
              </a:spcBef>
              <a:spcAft>
                <a:spcPts val="0"/>
              </a:spcAft>
              <a:buNone/>
            </a:pPr>
            <a:r>
              <a:rPr lang="es-MX" sz="1000"/>
              <a:t>    def __init__(self, ruta, color, posx, posy, width, height,velocidad):</a:t>
            </a:r>
            <a:endParaRPr sz="1000"/>
          </a:p>
          <a:p>
            <a:pPr indent="0" lvl="0" marL="0" rtl="0" algn="l">
              <a:spcBef>
                <a:spcPts val="0"/>
              </a:spcBef>
              <a:spcAft>
                <a:spcPts val="0"/>
              </a:spcAft>
              <a:buNone/>
            </a:pPr>
            <a:r>
              <a:rPr lang="es-MX" sz="1000"/>
              <a:t>        pygame.sprite.Sprite.__init__(self)</a:t>
            </a:r>
            <a:endParaRPr sz="1000"/>
          </a:p>
          <a:p>
            <a:pPr indent="0" lvl="0" marL="0" rtl="0" algn="l">
              <a:spcBef>
                <a:spcPts val="0"/>
              </a:spcBef>
              <a:spcAft>
                <a:spcPts val="0"/>
              </a:spcAft>
              <a:buNone/>
            </a:pPr>
            <a:r>
              <a:rPr lang="es-MX" sz="1000"/>
              <a:t>        self.carga = pygame.image.load(ruta).convert()</a:t>
            </a:r>
            <a:endParaRPr sz="1000"/>
          </a:p>
          <a:p>
            <a:pPr indent="0" lvl="0" marL="0" rtl="0" algn="l">
              <a:spcBef>
                <a:spcPts val="0"/>
              </a:spcBef>
              <a:spcAft>
                <a:spcPts val="0"/>
              </a:spcAft>
              <a:buNone/>
            </a:pPr>
            <a:r>
              <a:rPr lang="es-MX" sz="1000"/>
              <a:t>        self.carga.set_colorkey(color)</a:t>
            </a:r>
            <a:endParaRPr sz="1000"/>
          </a:p>
          <a:p>
            <a:pPr indent="0" lvl="0" marL="0" rtl="0" algn="l">
              <a:spcBef>
                <a:spcPts val="0"/>
              </a:spcBef>
              <a:spcAft>
                <a:spcPts val="0"/>
              </a:spcAft>
              <a:buNone/>
            </a:pPr>
            <a:r>
              <a:rPr lang="es-MX" sz="1000"/>
              <a:t>        self.superficie = pygame.transform.scale(self.carga, (width, height))</a:t>
            </a:r>
            <a:endParaRPr sz="1000"/>
          </a:p>
          <a:p>
            <a:pPr indent="0" lvl="0" marL="0" rtl="0" algn="l">
              <a:spcBef>
                <a:spcPts val="0"/>
              </a:spcBef>
              <a:spcAft>
                <a:spcPts val="0"/>
              </a:spcAft>
              <a:buNone/>
            </a:pPr>
            <a:r>
              <a:rPr lang="es-MX" sz="1000"/>
              <a:t>        self.velocidad=velocidad</a:t>
            </a:r>
            <a:endParaRPr sz="1000"/>
          </a:p>
          <a:p>
            <a:pPr indent="0" lvl="0" marL="0" rtl="0" algn="l">
              <a:spcBef>
                <a:spcPts val="0"/>
              </a:spcBef>
              <a:spcAft>
                <a:spcPts val="0"/>
              </a:spcAft>
              <a:buNone/>
            </a:pPr>
            <a:r>
              <a:rPr lang="es-MX" sz="1000"/>
              <a:t>        self.posx = posx</a:t>
            </a:r>
            <a:endParaRPr sz="1000"/>
          </a:p>
          <a:p>
            <a:pPr indent="0" lvl="0" marL="0" rtl="0" algn="l">
              <a:spcBef>
                <a:spcPts val="0"/>
              </a:spcBef>
              <a:spcAft>
                <a:spcPts val="0"/>
              </a:spcAft>
              <a:buNone/>
            </a:pPr>
            <a:r>
              <a:rPr lang="es-MX" sz="1000"/>
              <a:t>        self.posy = posy</a:t>
            </a:r>
            <a:endParaRPr sz="1000"/>
          </a:p>
          <a:p>
            <a:pPr indent="0" lvl="0" marL="0" rtl="0" algn="l">
              <a:spcBef>
                <a:spcPts val="0"/>
              </a:spcBef>
              <a:spcAft>
                <a:spcPts val="0"/>
              </a:spcAft>
              <a:buNone/>
            </a:pPr>
            <a:r>
              <a:rPr lang="es-MX" sz="1000"/>
              <a:t>        self.velocidad=velocidad</a:t>
            </a:r>
            <a:endParaRPr sz="1000"/>
          </a:p>
        </p:txBody>
      </p:sp>
      <p:sp>
        <p:nvSpPr>
          <p:cNvPr id="901" name="Google Shape;901;g337f8309f0a_0_302"/>
          <p:cNvSpPr txBox="1"/>
          <p:nvPr/>
        </p:nvSpPr>
        <p:spPr>
          <a:xfrm>
            <a:off x="4912100" y="2273150"/>
            <a:ext cx="4016400" cy="20319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000"/>
              <a:t>def update(self):</a:t>
            </a:r>
            <a:endParaRPr sz="1000"/>
          </a:p>
          <a:p>
            <a:pPr indent="0" lvl="0" marL="0" rtl="0" algn="l">
              <a:spcBef>
                <a:spcPts val="0"/>
              </a:spcBef>
              <a:spcAft>
                <a:spcPts val="0"/>
              </a:spcAft>
              <a:buNone/>
            </a:pPr>
            <a:r>
              <a:rPr lang="es-MX" sz="1000"/>
              <a:t>        """Actualiza la posición del personaje basado en teclas presionadas."""</a:t>
            </a:r>
            <a:endParaRPr sz="1000"/>
          </a:p>
          <a:p>
            <a:pPr indent="0" lvl="0" marL="0" rtl="0" algn="l">
              <a:spcBef>
                <a:spcPts val="0"/>
              </a:spcBef>
              <a:spcAft>
                <a:spcPts val="0"/>
              </a:spcAft>
              <a:buNone/>
            </a:pPr>
            <a:r>
              <a:rPr lang="es-MX" sz="1000"/>
              <a:t>        teclas = pygame.key.get_pressed()</a:t>
            </a:r>
            <a:endParaRPr sz="1000"/>
          </a:p>
          <a:p>
            <a:pPr indent="0" lvl="0" marL="0" rtl="0" algn="l">
              <a:spcBef>
                <a:spcPts val="0"/>
              </a:spcBef>
              <a:spcAft>
                <a:spcPts val="0"/>
              </a:spcAft>
              <a:buNone/>
            </a:pPr>
            <a:r>
              <a:rPr lang="es-MX" sz="1000"/>
              <a:t>        if teclas[pygame.K_LEFT]:</a:t>
            </a:r>
            <a:endParaRPr sz="1000"/>
          </a:p>
          <a:p>
            <a:pPr indent="0" lvl="0" marL="0" rtl="0" algn="l">
              <a:spcBef>
                <a:spcPts val="0"/>
              </a:spcBef>
              <a:spcAft>
                <a:spcPts val="0"/>
              </a:spcAft>
              <a:buNone/>
            </a:pPr>
            <a:r>
              <a:rPr lang="es-MX" sz="1000"/>
              <a:t>            self.posx = self.posx - self.velocidad</a:t>
            </a:r>
            <a:endParaRPr sz="1000"/>
          </a:p>
          <a:p>
            <a:pPr indent="0" lvl="0" marL="0" rtl="0" algn="l">
              <a:spcBef>
                <a:spcPts val="0"/>
              </a:spcBef>
              <a:spcAft>
                <a:spcPts val="0"/>
              </a:spcAft>
              <a:buNone/>
            </a:pPr>
            <a:r>
              <a:rPr lang="es-MX" sz="1000"/>
              <a:t>        if teclas[pygame.K_RIGHT]:</a:t>
            </a:r>
            <a:endParaRPr sz="1000"/>
          </a:p>
          <a:p>
            <a:pPr indent="0" lvl="0" marL="0" rtl="0" algn="l">
              <a:spcBef>
                <a:spcPts val="0"/>
              </a:spcBef>
              <a:spcAft>
                <a:spcPts val="0"/>
              </a:spcAft>
              <a:buNone/>
            </a:pPr>
            <a:r>
              <a:rPr lang="es-MX" sz="1000"/>
              <a:t>            self.posx =self.posx + self.velocidad</a:t>
            </a:r>
            <a:endParaRPr sz="1000"/>
          </a:p>
          <a:p>
            <a:pPr indent="0" lvl="0" marL="0" rtl="0" algn="l">
              <a:spcBef>
                <a:spcPts val="0"/>
              </a:spcBef>
              <a:spcAft>
                <a:spcPts val="0"/>
              </a:spcAft>
              <a:buNone/>
            </a:pPr>
            <a:r>
              <a:rPr lang="es-MX" sz="1000"/>
              <a:t>        if teclas[pygame.K_UP]:</a:t>
            </a:r>
            <a:endParaRPr sz="1000"/>
          </a:p>
          <a:p>
            <a:pPr indent="0" lvl="0" marL="0" rtl="0" algn="l">
              <a:spcBef>
                <a:spcPts val="0"/>
              </a:spcBef>
              <a:spcAft>
                <a:spcPts val="0"/>
              </a:spcAft>
              <a:buNone/>
            </a:pPr>
            <a:r>
              <a:rPr lang="es-MX" sz="1000"/>
              <a:t>            self.posy = self.posy - self.velocidad</a:t>
            </a:r>
            <a:endParaRPr sz="1000"/>
          </a:p>
          <a:p>
            <a:pPr indent="0" lvl="0" marL="0" rtl="0" algn="l">
              <a:spcBef>
                <a:spcPts val="0"/>
              </a:spcBef>
              <a:spcAft>
                <a:spcPts val="0"/>
              </a:spcAft>
              <a:buNone/>
            </a:pPr>
            <a:r>
              <a:rPr lang="es-MX" sz="1000"/>
              <a:t>        if teclas[pygame.K_DOWN]:</a:t>
            </a:r>
            <a:endParaRPr sz="1000"/>
          </a:p>
          <a:p>
            <a:pPr indent="0" lvl="0" marL="0" rtl="0" algn="l">
              <a:spcBef>
                <a:spcPts val="0"/>
              </a:spcBef>
              <a:spcAft>
                <a:spcPts val="0"/>
              </a:spcAft>
              <a:buNone/>
            </a:pPr>
            <a:r>
              <a:rPr lang="es-MX" sz="1000"/>
              <a:t>            self.posy = self.posy +self.velocidad</a:t>
            </a:r>
            <a:endParaRPr sz="1100"/>
          </a:p>
        </p:txBody>
      </p:sp>
      <p:sp>
        <p:nvSpPr>
          <p:cNvPr id="902" name="Google Shape;902;g337f8309f0a_0_302"/>
          <p:cNvSpPr txBox="1"/>
          <p:nvPr/>
        </p:nvSpPr>
        <p:spPr>
          <a:xfrm>
            <a:off x="441525" y="2147275"/>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clase</a:t>
            </a:r>
            <a:endParaRPr sz="1300" u="sng"/>
          </a:p>
        </p:txBody>
      </p:sp>
      <p:sp>
        <p:nvSpPr>
          <p:cNvPr id="903" name="Google Shape;903;g337f8309f0a_0_302"/>
          <p:cNvSpPr txBox="1"/>
          <p:nvPr/>
        </p:nvSpPr>
        <p:spPr>
          <a:xfrm>
            <a:off x="5014875" y="203850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método</a:t>
            </a:r>
            <a:r>
              <a:rPr lang="es-MX" sz="1300" u="sng"/>
              <a:t> para actualizar </a:t>
            </a:r>
            <a:r>
              <a:rPr lang="es-MX" sz="1300" u="sng"/>
              <a:t>posición</a:t>
            </a:r>
            <a:endParaRPr sz="1300" u="sng"/>
          </a:p>
        </p:txBody>
      </p:sp>
      <p:sp>
        <p:nvSpPr>
          <p:cNvPr id="904" name="Google Shape;904;g337f8309f0a_0_302"/>
          <p:cNvSpPr txBox="1"/>
          <p:nvPr/>
        </p:nvSpPr>
        <p:spPr>
          <a:xfrm>
            <a:off x="214350" y="4490425"/>
            <a:ext cx="7529400" cy="3231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900"/>
              <a:t>donkingkong = Donkingkong("imagenesmono/monito.png", COLOR_NEGRO, pos_x_don, pos_y_don, ancho, alto,velocidad)</a:t>
            </a:r>
            <a:endParaRPr sz="900"/>
          </a:p>
        </p:txBody>
      </p:sp>
      <p:sp>
        <p:nvSpPr>
          <p:cNvPr id="905" name="Google Shape;905;g337f8309f0a_0_302"/>
          <p:cNvSpPr txBox="1"/>
          <p:nvPr/>
        </p:nvSpPr>
        <p:spPr>
          <a:xfrm>
            <a:off x="645825" y="4222325"/>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objeto</a:t>
            </a:r>
            <a:endParaRPr sz="1300" u="sng"/>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337f8309f0a_0_332"/>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911" name="Google Shape;911;g337f8309f0a_0_332"/>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12" name="Google Shape;912;g337f8309f0a_0_332"/>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13" name="Google Shape;913;g337f8309f0a_0_332"/>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14" name="Google Shape;914;g337f8309f0a_0_332"/>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15" name="Google Shape;915;g337f8309f0a_0_332"/>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916" name="Google Shape;916;g337f8309f0a_0_332"/>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917" name="Google Shape;917;g337f8309f0a_0_332"/>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cambiando fotograma </a:t>
            </a:r>
            <a:r>
              <a:rPr b="1" lang="es-MX" sz="2400">
                <a:solidFill>
                  <a:schemeClr val="dk2"/>
                </a:solidFill>
                <a:latin typeface="Proxima Nova"/>
                <a:ea typeface="Proxima Nova"/>
                <a:cs typeface="Proxima Nova"/>
                <a:sym typeface="Proxima Nova"/>
              </a:rPr>
              <a:t>según</a:t>
            </a:r>
            <a:r>
              <a:rPr b="1" lang="es-MX" sz="2400">
                <a:solidFill>
                  <a:schemeClr val="dk2"/>
                </a:solidFill>
                <a:latin typeface="Proxima Nova"/>
                <a:ea typeface="Proxima Nova"/>
                <a:cs typeface="Proxima Nova"/>
                <a:sym typeface="Proxima Nova"/>
              </a:rPr>
              <a:t> la tecla presionada</a:t>
            </a:r>
            <a:endParaRPr b="0" i="0" sz="1700" u="none" cap="none" strike="noStrike">
              <a:solidFill>
                <a:srgbClr val="000000"/>
              </a:solidFill>
              <a:latin typeface="Arial"/>
              <a:ea typeface="Arial"/>
              <a:cs typeface="Arial"/>
              <a:sym typeface="Arial"/>
            </a:endParaRPr>
          </a:p>
        </p:txBody>
      </p:sp>
      <p:sp>
        <p:nvSpPr>
          <p:cNvPr id="918" name="Google Shape;918;g337f8309f0a_0_332"/>
          <p:cNvSpPr txBox="1"/>
          <p:nvPr/>
        </p:nvSpPr>
        <p:spPr>
          <a:xfrm>
            <a:off x="338750" y="721575"/>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pensemos, que </a:t>
            </a:r>
            <a:r>
              <a:rPr lang="es-MX" sz="1300" u="sng"/>
              <a:t>está</a:t>
            </a:r>
            <a:r>
              <a:rPr lang="es-MX" sz="1300" u="sng"/>
              <a:t> pasando en el gifs de la derecha y que podemos hacer para simular eso?</a:t>
            </a:r>
            <a:endParaRPr sz="1300" u="sng"/>
          </a:p>
        </p:txBody>
      </p:sp>
      <p:pic>
        <p:nvPicPr>
          <p:cNvPr id="919" name="Google Shape;919;g337f8309f0a_0_332"/>
          <p:cNvPicPr preferRelativeResize="0"/>
          <p:nvPr/>
        </p:nvPicPr>
        <p:blipFill rotWithShape="1">
          <a:blip r:embed="rId3">
            <a:alphaModFix/>
          </a:blip>
          <a:srcRect b="14379" l="0" r="0" t="6917"/>
          <a:stretch/>
        </p:blipFill>
        <p:spPr>
          <a:xfrm>
            <a:off x="7020850" y="870075"/>
            <a:ext cx="1772675" cy="3100224"/>
          </a:xfrm>
          <a:prstGeom prst="rect">
            <a:avLst/>
          </a:prstGeom>
          <a:noFill/>
          <a:ln>
            <a:noFill/>
          </a:ln>
        </p:spPr>
      </p:pic>
      <p:pic>
        <p:nvPicPr>
          <p:cNvPr id="920" name="Google Shape;920;g337f8309f0a_0_332"/>
          <p:cNvPicPr preferRelativeResize="0"/>
          <p:nvPr/>
        </p:nvPicPr>
        <p:blipFill>
          <a:blip r:embed="rId4">
            <a:alphaModFix/>
          </a:blip>
          <a:stretch>
            <a:fillRect/>
          </a:stretch>
        </p:blipFill>
        <p:spPr>
          <a:xfrm>
            <a:off x="1229375" y="1258875"/>
            <a:ext cx="2833962" cy="3402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337f8309f0a_0_355"/>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926" name="Google Shape;926;g337f8309f0a_0_355"/>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27" name="Google Shape;927;g337f8309f0a_0_355"/>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28" name="Google Shape;928;g337f8309f0a_0_355"/>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29" name="Google Shape;929;g337f8309f0a_0_355"/>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30" name="Google Shape;930;g337f8309f0a_0_355"/>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931" name="Google Shape;931;g337f8309f0a_0_355"/>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932" name="Google Shape;932;g337f8309f0a_0_355"/>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cambiando fotograma según la tecla presionada</a:t>
            </a:r>
            <a:endParaRPr b="0" i="0" sz="1700" u="none" cap="none" strike="noStrike">
              <a:solidFill>
                <a:srgbClr val="000000"/>
              </a:solidFill>
              <a:latin typeface="Arial"/>
              <a:ea typeface="Arial"/>
              <a:cs typeface="Arial"/>
              <a:sym typeface="Arial"/>
            </a:endParaRPr>
          </a:p>
        </p:txBody>
      </p:sp>
      <p:sp>
        <p:nvSpPr>
          <p:cNvPr id="933" name="Google Shape;933;g337f8309f0a_0_355"/>
          <p:cNvSpPr txBox="1"/>
          <p:nvPr/>
        </p:nvSpPr>
        <p:spPr>
          <a:xfrm>
            <a:off x="338750" y="721575"/>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pensemos, que está pasando en el gifs de la derecha y que podemos hacer para simular eso?</a:t>
            </a:r>
            <a:endParaRPr sz="1300" u="sng"/>
          </a:p>
          <a:p>
            <a:pPr indent="0" lvl="0" marL="0" rtl="0" algn="l">
              <a:spcBef>
                <a:spcPts val="0"/>
              </a:spcBef>
              <a:spcAft>
                <a:spcPts val="0"/>
              </a:spcAft>
              <a:buNone/>
            </a:pPr>
            <a:r>
              <a:t/>
            </a:r>
            <a:endParaRPr sz="1300" u="sng"/>
          </a:p>
        </p:txBody>
      </p:sp>
      <p:pic>
        <p:nvPicPr>
          <p:cNvPr id="934" name="Google Shape;934;g337f8309f0a_0_355"/>
          <p:cNvPicPr preferRelativeResize="0"/>
          <p:nvPr/>
        </p:nvPicPr>
        <p:blipFill rotWithShape="1">
          <a:blip r:embed="rId3">
            <a:alphaModFix/>
          </a:blip>
          <a:srcRect b="14379" l="0" r="0" t="6917"/>
          <a:stretch/>
        </p:blipFill>
        <p:spPr>
          <a:xfrm>
            <a:off x="7020850" y="870075"/>
            <a:ext cx="1772675" cy="3100224"/>
          </a:xfrm>
          <a:prstGeom prst="rect">
            <a:avLst/>
          </a:prstGeom>
          <a:noFill/>
          <a:ln>
            <a:noFill/>
          </a:ln>
        </p:spPr>
      </p:pic>
      <p:sp>
        <p:nvSpPr>
          <p:cNvPr id="935" name="Google Shape;935;g337f8309f0a_0_355"/>
          <p:cNvSpPr txBox="1"/>
          <p:nvPr/>
        </p:nvSpPr>
        <p:spPr>
          <a:xfrm>
            <a:off x="452300" y="1335275"/>
            <a:ext cx="5985900" cy="9234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1200"/>
              <a:t>-primero tenemos que cargar esas imagenes, osea imagen a la derecha, imagen a la izquierda, imagen arriba, imagen abajo del mono y la imagen en reposo del mono.</a:t>
            </a:r>
            <a:endParaRPr sz="1200"/>
          </a:p>
          <a:p>
            <a:pPr indent="0" lvl="0" marL="0" rtl="0" algn="l">
              <a:spcBef>
                <a:spcPts val="0"/>
              </a:spcBef>
              <a:spcAft>
                <a:spcPts val="0"/>
              </a:spcAft>
              <a:buNone/>
            </a:pPr>
            <a:r>
              <a:rPr lang="es-MX" sz="1200"/>
              <a:t>-Segundo cuando presionamos el </a:t>
            </a:r>
            <a:r>
              <a:rPr lang="es-MX" sz="1200"/>
              <a:t>botón</a:t>
            </a:r>
            <a:r>
              <a:rPr lang="es-MX" sz="1200"/>
              <a:t> izquierda se cambia la imagen izquierda, y el </a:t>
            </a:r>
            <a:r>
              <a:rPr lang="es-MX" sz="1200"/>
              <a:t>botón</a:t>
            </a:r>
            <a:r>
              <a:rPr lang="es-MX" sz="1200"/>
              <a:t> derecha se cambia la imagen derecha… y </a:t>
            </a:r>
            <a:r>
              <a:rPr lang="es-MX" sz="1200"/>
              <a:t>así</a:t>
            </a:r>
            <a:r>
              <a:rPr lang="es-MX" sz="1200"/>
              <a:t> con los </a:t>
            </a:r>
            <a:r>
              <a:rPr lang="es-MX" sz="1200"/>
              <a:t>demás</a:t>
            </a:r>
            <a:r>
              <a:rPr lang="es-MX" sz="1200"/>
              <a:t>.</a:t>
            </a:r>
            <a:endParaRPr sz="1200"/>
          </a:p>
        </p:txBody>
      </p:sp>
      <p:pic>
        <p:nvPicPr>
          <p:cNvPr id="936" name="Google Shape;936;g337f8309f0a_0_355"/>
          <p:cNvPicPr preferRelativeResize="0"/>
          <p:nvPr/>
        </p:nvPicPr>
        <p:blipFill>
          <a:blip r:embed="rId4">
            <a:alphaModFix/>
          </a:blip>
          <a:stretch>
            <a:fillRect/>
          </a:stretch>
        </p:blipFill>
        <p:spPr>
          <a:xfrm>
            <a:off x="2454963" y="2341150"/>
            <a:ext cx="2250050" cy="2250050"/>
          </a:xfrm>
          <a:prstGeom prst="rect">
            <a:avLst/>
          </a:prstGeom>
          <a:noFill/>
          <a:ln>
            <a:noFill/>
          </a:ln>
        </p:spPr>
      </p:pic>
      <p:sp>
        <p:nvSpPr>
          <p:cNvPr id="937" name="Google Shape;937;g337f8309f0a_0_355"/>
          <p:cNvSpPr txBox="1"/>
          <p:nvPr/>
        </p:nvSpPr>
        <p:spPr>
          <a:xfrm>
            <a:off x="214350" y="2487475"/>
            <a:ext cx="5985900" cy="3540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link: </a:t>
            </a:r>
            <a:r>
              <a:rPr b="1" lang="es-MX" sz="1100" u="sng">
                <a:solidFill>
                  <a:schemeClr val="hlink"/>
                </a:solidFill>
                <a:hlinkClick r:id="rId5"/>
              </a:rPr>
              <a:t>https://github.com/yussefomar/pygame/blob/main/monoV6.py</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g337f8309f0a_0_371"/>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943" name="Google Shape;943;g337f8309f0a_0_371"/>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44" name="Google Shape;944;g337f8309f0a_0_371"/>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45" name="Google Shape;945;g337f8309f0a_0_371"/>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46" name="Google Shape;946;g337f8309f0a_0_371"/>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47" name="Google Shape;947;g337f8309f0a_0_371"/>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948" name="Google Shape;948;g337f8309f0a_0_371"/>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949" name="Google Shape;949;g337f8309f0a_0_371"/>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cambiando fotograma según la tecla presionada</a:t>
            </a:r>
            <a:endParaRPr b="0" i="0" sz="1700" u="none" cap="none" strike="noStrike">
              <a:solidFill>
                <a:srgbClr val="000000"/>
              </a:solidFill>
              <a:latin typeface="Arial"/>
              <a:ea typeface="Arial"/>
              <a:cs typeface="Arial"/>
              <a:sym typeface="Arial"/>
            </a:endParaRPr>
          </a:p>
        </p:txBody>
      </p:sp>
      <p:sp>
        <p:nvSpPr>
          <p:cNvPr id="950" name="Google Shape;950;g337f8309f0a_0_371"/>
          <p:cNvSpPr txBox="1"/>
          <p:nvPr/>
        </p:nvSpPr>
        <p:spPr>
          <a:xfrm>
            <a:off x="296900" y="597338"/>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ruta de las </a:t>
            </a:r>
            <a:r>
              <a:rPr lang="es-MX" sz="1300" u="sng"/>
              <a:t>imágenes</a:t>
            </a:r>
            <a:endParaRPr sz="1300" u="sng"/>
          </a:p>
          <a:p>
            <a:pPr indent="0" lvl="0" marL="0" rtl="0" algn="l">
              <a:spcBef>
                <a:spcPts val="0"/>
              </a:spcBef>
              <a:spcAft>
                <a:spcPts val="0"/>
              </a:spcAft>
              <a:buNone/>
            </a:pPr>
            <a:r>
              <a:t/>
            </a:r>
            <a:endParaRPr sz="1300" u="sng"/>
          </a:p>
        </p:txBody>
      </p:sp>
      <p:pic>
        <p:nvPicPr>
          <p:cNvPr id="951" name="Google Shape;951;g337f8309f0a_0_371"/>
          <p:cNvPicPr preferRelativeResize="0"/>
          <p:nvPr/>
        </p:nvPicPr>
        <p:blipFill rotWithShape="1">
          <a:blip r:embed="rId3">
            <a:alphaModFix/>
          </a:blip>
          <a:srcRect b="14379" l="0" r="0" t="6917"/>
          <a:stretch/>
        </p:blipFill>
        <p:spPr>
          <a:xfrm>
            <a:off x="7020850" y="870075"/>
            <a:ext cx="1772675" cy="3100224"/>
          </a:xfrm>
          <a:prstGeom prst="rect">
            <a:avLst/>
          </a:prstGeom>
          <a:noFill/>
          <a:ln>
            <a:noFill/>
          </a:ln>
        </p:spPr>
      </p:pic>
      <p:sp>
        <p:nvSpPr>
          <p:cNvPr id="952" name="Google Shape;952;g337f8309f0a_0_371"/>
          <p:cNvSpPr txBox="1"/>
          <p:nvPr/>
        </p:nvSpPr>
        <p:spPr>
          <a:xfrm>
            <a:off x="375838" y="1025475"/>
            <a:ext cx="6408300" cy="9543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1000"/>
              <a:t>rutas_mono = {</a:t>
            </a:r>
            <a:endParaRPr sz="1000"/>
          </a:p>
          <a:p>
            <a:pPr indent="0" lvl="0" marL="0" rtl="0" algn="l">
              <a:spcBef>
                <a:spcPts val="0"/>
              </a:spcBef>
              <a:spcAft>
                <a:spcPts val="0"/>
              </a:spcAft>
              <a:buNone/>
            </a:pPr>
            <a:r>
              <a:rPr lang="es-MX" sz="1000"/>
              <a:t>    "reposo": "imagenesmono/monito.png",</a:t>
            </a:r>
            <a:endParaRPr sz="1000"/>
          </a:p>
          <a:p>
            <a:pPr indent="0" lvl="0" marL="0" rtl="0" algn="l">
              <a:spcBef>
                <a:spcPts val="0"/>
              </a:spcBef>
              <a:spcAft>
                <a:spcPts val="0"/>
              </a:spcAft>
              <a:buNone/>
            </a:pPr>
            <a:r>
              <a:rPr lang="es-MX" sz="1000"/>
              <a:t>    "izquierda": "imagenesmono/izquierdamono.png",</a:t>
            </a:r>
            <a:endParaRPr sz="1000"/>
          </a:p>
          <a:p>
            <a:pPr indent="0" lvl="0" marL="0" rtl="0" algn="l">
              <a:spcBef>
                <a:spcPts val="0"/>
              </a:spcBef>
              <a:spcAft>
                <a:spcPts val="0"/>
              </a:spcAft>
              <a:buNone/>
            </a:pPr>
            <a:r>
              <a:rPr lang="es-MX" sz="1000"/>
              <a:t>    "subir": "imagenesmono/arribamono.png"</a:t>
            </a:r>
            <a:endParaRPr sz="1000"/>
          </a:p>
          <a:p>
            <a:pPr indent="0" lvl="0" marL="0" rtl="0" algn="l">
              <a:spcBef>
                <a:spcPts val="0"/>
              </a:spcBef>
              <a:spcAft>
                <a:spcPts val="0"/>
              </a:spcAft>
              <a:buNone/>
            </a:pPr>
            <a:r>
              <a:rPr lang="es-MX" sz="1000"/>
              <a:t>}</a:t>
            </a:r>
            <a:endParaRPr sz="1200"/>
          </a:p>
        </p:txBody>
      </p:sp>
      <p:sp>
        <p:nvSpPr>
          <p:cNvPr id="953" name="Google Shape;953;g337f8309f0a_0_371"/>
          <p:cNvSpPr txBox="1"/>
          <p:nvPr/>
        </p:nvSpPr>
        <p:spPr>
          <a:xfrm>
            <a:off x="296900" y="2498525"/>
            <a:ext cx="5737200" cy="23397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1000"/>
              <a:t>def cargar_superficie(self, ruta, color, width, height):</a:t>
            </a:r>
            <a:endParaRPr sz="1000"/>
          </a:p>
          <a:p>
            <a:pPr indent="0" lvl="0" marL="0" rtl="0" algn="l">
              <a:spcBef>
                <a:spcPts val="0"/>
              </a:spcBef>
              <a:spcAft>
                <a:spcPts val="0"/>
              </a:spcAft>
              <a:buNone/>
            </a:pPr>
            <a:r>
              <a:rPr lang="es-MX" sz="1000"/>
              <a:t>        """Carga una superficie, aplica transparencia y escala."""</a:t>
            </a:r>
            <a:endParaRPr sz="1000"/>
          </a:p>
          <a:p>
            <a:pPr indent="0" lvl="0" marL="0" rtl="0" algn="l">
              <a:spcBef>
                <a:spcPts val="0"/>
              </a:spcBef>
              <a:spcAft>
                <a:spcPts val="0"/>
              </a:spcAft>
              <a:buNone/>
            </a:pPr>
            <a:r>
              <a:rPr lang="es-MX" sz="1000"/>
              <a:t>        superficie = pygame.image.load(ruta).convert()</a:t>
            </a:r>
            <a:endParaRPr sz="1000"/>
          </a:p>
          <a:p>
            <a:pPr indent="0" lvl="0" marL="0" rtl="0" algn="l">
              <a:spcBef>
                <a:spcPts val="0"/>
              </a:spcBef>
              <a:spcAft>
                <a:spcPts val="0"/>
              </a:spcAft>
              <a:buNone/>
            </a:pPr>
            <a:r>
              <a:rPr lang="es-MX" sz="1000"/>
              <a:t>        superficie.set_colorkey(color)  # Hacer transparente el fondo</a:t>
            </a:r>
            <a:endParaRPr sz="1000"/>
          </a:p>
          <a:p>
            <a:pPr indent="0" lvl="0" marL="0" rtl="0" algn="l">
              <a:spcBef>
                <a:spcPts val="0"/>
              </a:spcBef>
              <a:spcAft>
                <a:spcPts val="0"/>
              </a:spcAft>
              <a:buNone/>
            </a:pPr>
            <a:r>
              <a:rPr lang="es-MX" sz="1000"/>
              <a:t>        return pygame.transform.scale(superficie, (width, height))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MX" sz="1000"/>
              <a:t>    def cargar_superficies(self, rutas, color, width, height):</a:t>
            </a:r>
            <a:endParaRPr sz="1000"/>
          </a:p>
          <a:p>
            <a:pPr indent="0" lvl="0" marL="0" rtl="0" algn="l">
              <a:spcBef>
                <a:spcPts val="0"/>
              </a:spcBef>
              <a:spcAft>
                <a:spcPts val="0"/>
              </a:spcAft>
              <a:buNone/>
            </a:pPr>
            <a:r>
              <a:rPr lang="es-MX" sz="1000"/>
              <a:t>        """Carga las superficies y genera automáticamente las reflejadas."""</a:t>
            </a:r>
            <a:endParaRPr sz="1000"/>
          </a:p>
          <a:p>
            <a:pPr indent="0" lvl="0" marL="0" rtl="0" algn="l">
              <a:spcBef>
                <a:spcPts val="0"/>
              </a:spcBef>
              <a:spcAft>
                <a:spcPts val="0"/>
              </a:spcAft>
              <a:buNone/>
            </a:pPr>
            <a:r>
              <a:rPr lang="es-MX" sz="1000"/>
              <a:t>        for movimiento, ruta in rutas.items():</a:t>
            </a:r>
            <a:endParaRPr sz="1000"/>
          </a:p>
          <a:p>
            <a:pPr indent="0" lvl="0" marL="0" rtl="0" algn="l">
              <a:spcBef>
                <a:spcPts val="0"/>
              </a:spcBef>
              <a:spcAft>
                <a:spcPts val="0"/>
              </a:spcAft>
              <a:buNone/>
            </a:pPr>
            <a:r>
              <a:rPr lang="es-MX" sz="1000"/>
              <a:t>            self.superficies[movimiento] = self.cargar_superficie(ruta, color, width, height)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MX" sz="1000"/>
              <a:t>        # Genera automáticamente las reflejadas</a:t>
            </a:r>
            <a:endParaRPr sz="1000"/>
          </a:p>
          <a:p>
            <a:pPr indent="0" lvl="0" marL="0" rtl="0" algn="l">
              <a:spcBef>
                <a:spcPts val="0"/>
              </a:spcBef>
              <a:spcAft>
                <a:spcPts val="0"/>
              </a:spcAft>
              <a:buNone/>
            </a:pPr>
            <a:r>
              <a:rPr lang="es-MX" sz="1000"/>
              <a:t>        self.superficies["derecha"] = pygame.transform.flip(self.superficies["izquierda"], True, False)</a:t>
            </a:r>
            <a:endParaRPr sz="1000"/>
          </a:p>
          <a:p>
            <a:pPr indent="0" lvl="0" marL="0" rtl="0" algn="l">
              <a:spcBef>
                <a:spcPts val="0"/>
              </a:spcBef>
              <a:spcAft>
                <a:spcPts val="0"/>
              </a:spcAft>
              <a:buNone/>
            </a:pPr>
            <a:r>
              <a:rPr lang="es-MX" sz="1000"/>
              <a:t>        self.superficies["abajo"] = pygame.transform.flip(self.superficies["subir"], False, True)</a:t>
            </a:r>
            <a:endParaRPr sz="1000"/>
          </a:p>
        </p:txBody>
      </p:sp>
      <p:sp>
        <p:nvSpPr>
          <p:cNvPr id="954" name="Google Shape;954;g337f8309f0a_0_371"/>
          <p:cNvSpPr txBox="1"/>
          <p:nvPr/>
        </p:nvSpPr>
        <p:spPr>
          <a:xfrm>
            <a:off x="340525" y="2133663"/>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Métodos</a:t>
            </a:r>
            <a:r>
              <a:rPr lang="es-MX" sz="1300" u="sng"/>
              <a:t> del </a:t>
            </a:r>
            <a:r>
              <a:rPr lang="es-MX" sz="1300" u="sng"/>
              <a:t>don king</a:t>
            </a:r>
            <a:r>
              <a:rPr lang="es-MX" sz="1300" u="sng"/>
              <a:t> kong para cargar las </a:t>
            </a:r>
            <a:r>
              <a:rPr lang="es-MX" sz="1300" u="sng"/>
              <a:t>imágenes</a:t>
            </a:r>
            <a:endParaRPr sz="1300" u="sng"/>
          </a:p>
          <a:p>
            <a:pPr indent="0" lvl="0" marL="0" rtl="0" algn="l">
              <a:spcBef>
                <a:spcPts val="0"/>
              </a:spcBef>
              <a:spcAft>
                <a:spcPts val="0"/>
              </a:spcAft>
              <a:buNone/>
            </a:pPr>
            <a:r>
              <a:t/>
            </a:r>
            <a:endParaRPr sz="1300" u="sng"/>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337f8309f0a_0_39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960" name="Google Shape;960;g337f8309f0a_0_39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61" name="Google Shape;961;g337f8309f0a_0_39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62" name="Google Shape;962;g337f8309f0a_0_39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63" name="Google Shape;963;g337f8309f0a_0_39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64" name="Google Shape;964;g337f8309f0a_0_39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965" name="Google Shape;965;g337f8309f0a_0_39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966" name="Google Shape;966;g337f8309f0a_0_390"/>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cambiando fotograma según la tecla presionada</a:t>
            </a:r>
            <a:endParaRPr b="0" i="0" sz="1700" u="none" cap="none" strike="noStrike">
              <a:solidFill>
                <a:srgbClr val="000000"/>
              </a:solidFill>
              <a:latin typeface="Arial"/>
              <a:ea typeface="Arial"/>
              <a:cs typeface="Arial"/>
              <a:sym typeface="Arial"/>
            </a:endParaRPr>
          </a:p>
        </p:txBody>
      </p:sp>
      <p:sp>
        <p:nvSpPr>
          <p:cNvPr id="967" name="Google Shape;967;g337f8309f0a_0_390"/>
          <p:cNvSpPr txBox="1"/>
          <p:nvPr/>
        </p:nvSpPr>
        <p:spPr>
          <a:xfrm>
            <a:off x="296900" y="597338"/>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cambio de imagen </a:t>
            </a:r>
            <a:r>
              <a:rPr lang="es-MX" sz="1300" u="sng"/>
              <a:t>según</a:t>
            </a:r>
            <a:r>
              <a:rPr lang="es-MX" sz="1300" u="sng"/>
              <a:t> letra presionada</a:t>
            </a:r>
            <a:endParaRPr sz="1300" u="sng"/>
          </a:p>
          <a:p>
            <a:pPr indent="0" lvl="0" marL="0" rtl="0" algn="l">
              <a:spcBef>
                <a:spcPts val="0"/>
              </a:spcBef>
              <a:spcAft>
                <a:spcPts val="0"/>
              </a:spcAft>
              <a:buNone/>
            </a:pPr>
            <a:r>
              <a:t/>
            </a:r>
            <a:endParaRPr sz="1300" u="sng"/>
          </a:p>
        </p:txBody>
      </p:sp>
      <p:pic>
        <p:nvPicPr>
          <p:cNvPr id="968" name="Google Shape;968;g337f8309f0a_0_390"/>
          <p:cNvPicPr preferRelativeResize="0"/>
          <p:nvPr/>
        </p:nvPicPr>
        <p:blipFill rotWithShape="1">
          <a:blip r:embed="rId3">
            <a:alphaModFix/>
          </a:blip>
          <a:srcRect b="14379" l="0" r="0" t="6917"/>
          <a:stretch/>
        </p:blipFill>
        <p:spPr>
          <a:xfrm>
            <a:off x="7020850" y="870075"/>
            <a:ext cx="1772675" cy="3100224"/>
          </a:xfrm>
          <a:prstGeom prst="rect">
            <a:avLst/>
          </a:prstGeom>
          <a:noFill/>
          <a:ln>
            <a:noFill/>
          </a:ln>
        </p:spPr>
      </p:pic>
      <p:sp>
        <p:nvSpPr>
          <p:cNvPr id="969" name="Google Shape;969;g337f8309f0a_0_390"/>
          <p:cNvSpPr txBox="1"/>
          <p:nvPr/>
        </p:nvSpPr>
        <p:spPr>
          <a:xfrm>
            <a:off x="375838" y="1025475"/>
            <a:ext cx="6408300" cy="29553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1000"/>
              <a:t>def update(self):</a:t>
            </a:r>
            <a:endParaRPr sz="1000"/>
          </a:p>
          <a:p>
            <a:pPr indent="0" lvl="0" marL="0" rtl="0" algn="l">
              <a:spcBef>
                <a:spcPts val="0"/>
              </a:spcBef>
              <a:spcAft>
                <a:spcPts val="0"/>
              </a:spcAft>
              <a:buNone/>
            </a:pPr>
            <a:r>
              <a:rPr lang="es-MX" sz="1000"/>
              <a:t>        """Actualiza la posición del personaje basado en teclas presionadas."""</a:t>
            </a:r>
            <a:endParaRPr sz="1000"/>
          </a:p>
          <a:p>
            <a:pPr indent="0" lvl="0" marL="0" rtl="0" algn="l">
              <a:spcBef>
                <a:spcPts val="0"/>
              </a:spcBef>
              <a:spcAft>
                <a:spcPts val="0"/>
              </a:spcAft>
              <a:buNone/>
            </a:pPr>
            <a:r>
              <a:rPr lang="es-MX" sz="1000"/>
              <a:t>        teclas = pygame.key.get_pressed()</a:t>
            </a:r>
            <a:endParaRPr sz="1000"/>
          </a:p>
          <a:p>
            <a:pPr indent="0" lvl="0" marL="0" rtl="0" algn="l">
              <a:spcBef>
                <a:spcPts val="0"/>
              </a:spcBef>
              <a:spcAft>
                <a:spcPts val="0"/>
              </a:spcAft>
              <a:buNone/>
            </a:pPr>
            <a:r>
              <a:rPr lang="es-MX" sz="1000"/>
              <a:t>        if teclas[pygame.K_LEFT]:</a:t>
            </a:r>
            <a:endParaRPr sz="1000"/>
          </a:p>
          <a:p>
            <a:pPr indent="0" lvl="0" marL="0" rtl="0" algn="l">
              <a:spcBef>
                <a:spcPts val="0"/>
              </a:spcBef>
              <a:spcAft>
                <a:spcPts val="0"/>
              </a:spcAft>
              <a:buNone/>
            </a:pPr>
            <a:r>
              <a:rPr lang="es-MX" sz="1000"/>
              <a:t>            self.posx = self.posx - self.velocidad</a:t>
            </a:r>
            <a:endParaRPr sz="1000"/>
          </a:p>
          <a:p>
            <a:pPr indent="0" lvl="0" marL="0" rtl="0" algn="l">
              <a:spcBef>
                <a:spcPts val="0"/>
              </a:spcBef>
              <a:spcAft>
                <a:spcPts val="0"/>
              </a:spcAft>
              <a:buNone/>
            </a:pPr>
            <a:r>
              <a:rPr lang="es-MX" sz="1000"/>
              <a:t>           </a:t>
            </a:r>
            <a:r>
              <a:rPr b="1" lang="es-MX" sz="1000">
                <a:solidFill>
                  <a:srgbClr val="188038"/>
                </a:solidFill>
              </a:rPr>
              <a:t> self.superficie = self.superficies["izquierda"]</a:t>
            </a:r>
            <a:endParaRPr b="1" sz="1000">
              <a:solidFill>
                <a:srgbClr val="188038"/>
              </a:solidFill>
            </a:endParaRPr>
          </a:p>
          <a:p>
            <a:pPr indent="0" lvl="0" marL="0" rtl="0" algn="l">
              <a:spcBef>
                <a:spcPts val="0"/>
              </a:spcBef>
              <a:spcAft>
                <a:spcPts val="0"/>
              </a:spcAft>
              <a:buNone/>
            </a:pPr>
            <a:r>
              <a:rPr lang="es-MX" sz="1000"/>
              <a:t>        elif teclas[pygame.K_RIGHT]:</a:t>
            </a:r>
            <a:endParaRPr sz="1000"/>
          </a:p>
          <a:p>
            <a:pPr indent="0" lvl="0" marL="0" rtl="0" algn="l">
              <a:spcBef>
                <a:spcPts val="0"/>
              </a:spcBef>
              <a:spcAft>
                <a:spcPts val="0"/>
              </a:spcAft>
              <a:buNone/>
            </a:pPr>
            <a:r>
              <a:rPr lang="es-MX" sz="1000"/>
              <a:t>            self.posx =self.posx + self.velocidad</a:t>
            </a:r>
            <a:endParaRPr sz="1000"/>
          </a:p>
          <a:p>
            <a:pPr indent="0" lvl="0" marL="0" rtl="0" algn="l">
              <a:spcBef>
                <a:spcPts val="0"/>
              </a:spcBef>
              <a:spcAft>
                <a:spcPts val="0"/>
              </a:spcAft>
              <a:buNone/>
            </a:pPr>
            <a:r>
              <a:rPr lang="es-MX" sz="1000"/>
              <a:t>           </a:t>
            </a:r>
            <a:r>
              <a:rPr b="1" lang="es-MX" sz="1000">
                <a:solidFill>
                  <a:srgbClr val="188038"/>
                </a:solidFill>
              </a:rPr>
              <a:t> self.superficie = self.superficies["derecha"]</a:t>
            </a:r>
            <a:endParaRPr b="1" sz="1000">
              <a:solidFill>
                <a:srgbClr val="188038"/>
              </a:solidFill>
            </a:endParaRPr>
          </a:p>
          <a:p>
            <a:pPr indent="0" lvl="0" marL="0" rtl="0" algn="l">
              <a:spcBef>
                <a:spcPts val="0"/>
              </a:spcBef>
              <a:spcAft>
                <a:spcPts val="0"/>
              </a:spcAft>
              <a:buNone/>
            </a:pPr>
            <a:r>
              <a:rPr lang="es-MX" sz="1000"/>
              <a:t>        elif teclas[pygame.K_UP]:</a:t>
            </a:r>
            <a:endParaRPr sz="1000"/>
          </a:p>
          <a:p>
            <a:pPr indent="0" lvl="0" marL="0" rtl="0" algn="l">
              <a:spcBef>
                <a:spcPts val="0"/>
              </a:spcBef>
              <a:spcAft>
                <a:spcPts val="0"/>
              </a:spcAft>
              <a:buNone/>
            </a:pPr>
            <a:r>
              <a:rPr lang="es-MX" sz="1000"/>
              <a:t>            self.posy = self.posy - self.velocidad</a:t>
            </a:r>
            <a:endParaRPr sz="1000"/>
          </a:p>
          <a:p>
            <a:pPr indent="0" lvl="0" marL="0" rtl="0" algn="l">
              <a:spcBef>
                <a:spcPts val="0"/>
              </a:spcBef>
              <a:spcAft>
                <a:spcPts val="0"/>
              </a:spcAft>
              <a:buNone/>
            </a:pPr>
            <a:r>
              <a:rPr lang="es-MX" sz="1000"/>
              <a:t>           </a:t>
            </a:r>
            <a:r>
              <a:rPr b="1" lang="es-MX" sz="1000">
                <a:solidFill>
                  <a:srgbClr val="188038"/>
                </a:solidFill>
              </a:rPr>
              <a:t> self.superficie = self.superficies["subir"]</a:t>
            </a:r>
            <a:endParaRPr b="1" sz="1000">
              <a:solidFill>
                <a:srgbClr val="188038"/>
              </a:solidFill>
            </a:endParaRPr>
          </a:p>
          <a:p>
            <a:pPr indent="0" lvl="0" marL="0" rtl="0" algn="l">
              <a:spcBef>
                <a:spcPts val="0"/>
              </a:spcBef>
              <a:spcAft>
                <a:spcPts val="0"/>
              </a:spcAft>
              <a:buNone/>
            </a:pPr>
            <a:r>
              <a:rPr lang="es-MX" sz="1000"/>
              <a:t>        elif teclas[pygame.K_DOWN]:</a:t>
            </a:r>
            <a:endParaRPr sz="1000"/>
          </a:p>
          <a:p>
            <a:pPr indent="0" lvl="0" marL="0" rtl="0" algn="l">
              <a:spcBef>
                <a:spcPts val="0"/>
              </a:spcBef>
              <a:spcAft>
                <a:spcPts val="0"/>
              </a:spcAft>
              <a:buNone/>
            </a:pPr>
            <a:r>
              <a:rPr lang="es-MX" sz="1000"/>
              <a:t>            self.posy = self.posy +self.velocidad</a:t>
            </a:r>
            <a:endParaRPr sz="1000"/>
          </a:p>
          <a:p>
            <a:pPr indent="0" lvl="0" marL="0" rtl="0" algn="l">
              <a:spcBef>
                <a:spcPts val="0"/>
              </a:spcBef>
              <a:spcAft>
                <a:spcPts val="0"/>
              </a:spcAft>
              <a:buNone/>
            </a:pPr>
            <a:r>
              <a:rPr lang="es-MX" sz="1000"/>
              <a:t>            </a:t>
            </a:r>
            <a:r>
              <a:rPr b="1" lang="es-MX" sz="1000">
                <a:solidFill>
                  <a:srgbClr val="188038"/>
                </a:solidFill>
              </a:rPr>
              <a:t>self.superficie = self.superficies["abajo"]</a:t>
            </a:r>
            <a:endParaRPr b="1" sz="1000">
              <a:solidFill>
                <a:srgbClr val="188038"/>
              </a:solidFill>
            </a:endParaRPr>
          </a:p>
          <a:p>
            <a:pPr indent="0" lvl="0" marL="0" rtl="0" algn="l">
              <a:spcBef>
                <a:spcPts val="0"/>
              </a:spcBef>
              <a:spcAft>
                <a:spcPts val="0"/>
              </a:spcAft>
              <a:buNone/>
            </a:pPr>
            <a:r>
              <a:rPr lang="es-MX" sz="1000"/>
              <a:t>        else:</a:t>
            </a:r>
            <a:endParaRPr sz="1000"/>
          </a:p>
          <a:p>
            <a:pPr indent="0" lvl="0" marL="0" rtl="0" algn="l">
              <a:spcBef>
                <a:spcPts val="0"/>
              </a:spcBef>
              <a:spcAft>
                <a:spcPts val="0"/>
              </a:spcAft>
              <a:buNone/>
            </a:pPr>
            <a:r>
              <a:rPr lang="es-MX" sz="1000"/>
              <a:t>           </a:t>
            </a:r>
            <a:r>
              <a:rPr b="1" lang="es-MX" sz="1000">
                <a:solidFill>
                  <a:srgbClr val="188038"/>
                </a:solidFill>
              </a:rPr>
              <a:t> self.superficie = self.superficies["reposo"]</a:t>
            </a:r>
            <a:r>
              <a:rPr lang="es-MX" sz="1000"/>
              <a:t>  # Si no se mueve, usa la imagen de reposo</a:t>
            </a:r>
            <a:endParaRPr sz="1000"/>
          </a:p>
          <a:p>
            <a:pPr indent="0" lvl="0" marL="0" rtl="0" algn="l">
              <a:spcBef>
                <a:spcPts val="0"/>
              </a:spcBef>
              <a:spcAft>
                <a:spcPts val="0"/>
              </a:spcAft>
              <a:buNone/>
            </a:pPr>
            <a:r>
              <a:t/>
            </a:r>
            <a:endParaRPr sz="1000"/>
          </a:p>
        </p:txBody>
      </p:sp>
      <p:sp>
        <p:nvSpPr>
          <p:cNvPr id="970" name="Google Shape;970;g337f8309f0a_0_390"/>
          <p:cNvSpPr txBox="1"/>
          <p:nvPr/>
        </p:nvSpPr>
        <p:spPr>
          <a:xfrm>
            <a:off x="296900" y="4013813"/>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Instancia de la clase o objeto de la clase</a:t>
            </a:r>
            <a:endParaRPr sz="1300" u="sng"/>
          </a:p>
          <a:p>
            <a:pPr indent="0" lvl="0" marL="0" rtl="0" algn="l">
              <a:spcBef>
                <a:spcPts val="0"/>
              </a:spcBef>
              <a:spcAft>
                <a:spcPts val="0"/>
              </a:spcAft>
              <a:buNone/>
            </a:pPr>
            <a:r>
              <a:t/>
            </a:r>
            <a:endParaRPr sz="1300" u="sng"/>
          </a:p>
        </p:txBody>
      </p:sp>
      <p:sp>
        <p:nvSpPr>
          <p:cNvPr id="971" name="Google Shape;971;g337f8309f0a_0_390"/>
          <p:cNvSpPr txBox="1"/>
          <p:nvPr/>
        </p:nvSpPr>
        <p:spPr>
          <a:xfrm>
            <a:off x="249138" y="4436775"/>
            <a:ext cx="6408300" cy="3387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1000"/>
              <a:t>donkingkong = Donkingkong(</a:t>
            </a:r>
            <a:r>
              <a:rPr b="1" lang="es-MX" sz="1000">
                <a:solidFill>
                  <a:srgbClr val="188038"/>
                </a:solidFill>
              </a:rPr>
              <a:t>rutas_mono</a:t>
            </a:r>
            <a:r>
              <a:rPr lang="es-MX" sz="1000"/>
              <a:t>, COLOR_NEGRO, pos_x_don, pos_y_don, ancho, alto,velocidad)</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g337f8309f0a_0_240"/>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977" name="Google Shape;977;g337f8309f0a_0_240"/>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78" name="Google Shape;978;g337f8309f0a_0_240"/>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79" name="Google Shape;979;g337f8309f0a_0_240"/>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80" name="Google Shape;980;g337f8309f0a_0_240"/>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981" name="Google Shape;981;g337f8309f0a_0_240"/>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982" name="Google Shape;982;g337f8309f0a_0_240"/>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983" name="Google Shape;983;g337f8309f0a_0_240"/>
          <p:cNvSpPr txBox="1"/>
          <p:nvPr/>
        </p:nvSpPr>
        <p:spPr>
          <a:xfrm>
            <a:off x="296900" y="0"/>
            <a:ext cx="827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400">
                <a:solidFill>
                  <a:schemeClr val="dk2"/>
                </a:solidFill>
                <a:latin typeface="Proxima Nova"/>
                <a:ea typeface="Proxima Nova"/>
                <a:cs typeface="Proxima Nova"/>
                <a:sym typeface="Proxima Nova"/>
              </a:rPr>
              <a:t>Que se viene</a:t>
            </a:r>
            <a:endParaRPr b="0" i="0" sz="1700" u="none" cap="none" strike="noStrike">
              <a:solidFill>
                <a:srgbClr val="000000"/>
              </a:solidFill>
              <a:latin typeface="Arial"/>
              <a:ea typeface="Arial"/>
              <a:cs typeface="Arial"/>
              <a:sym typeface="Arial"/>
            </a:endParaRPr>
          </a:p>
        </p:txBody>
      </p:sp>
      <p:sp>
        <p:nvSpPr>
          <p:cNvPr id="984" name="Google Shape;984;g337f8309f0a_0_240"/>
          <p:cNvSpPr txBox="1"/>
          <p:nvPr/>
        </p:nvSpPr>
        <p:spPr>
          <a:xfrm>
            <a:off x="245450" y="1088050"/>
            <a:ext cx="5985900" cy="538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t>link: </a:t>
            </a:r>
            <a:r>
              <a:rPr b="1" lang="es-MX" sz="1100" u="sng">
                <a:solidFill>
                  <a:schemeClr val="hlink"/>
                </a:solidFill>
                <a:hlinkClick r:id="rId3"/>
              </a:rPr>
              <a:t>https://github.com/yussefomar/pygame/blob/main/monoV3.py</a:t>
            </a:r>
            <a:endParaRPr sz="1200"/>
          </a:p>
          <a:p>
            <a:pPr indent="0" lvl="0" marL="0" rtl="0" algn="l">
              <a:spcBef>
                <a:spcPts val="0"/>
              </a:spcBef>
              <a:spcAft>
                <a:spcPts val="0"/>
              </a:spcAft>
              <a:buNone/>
            </a:pPr>
            <a:r>
              <a:t/>
            </a:r>
            <a:endParaRPr sz="1200"/>
          </a:p>
        </p:txBody>
      </p:sp>
      <p:sp>
        <p:nvSpPr>
          <p:cNvPr id="985" name="Google Shape;985;g337f8309f0a_0_240"/>
          <p:cNvSpPr txBox="1"/>
          <p:nvPr/>
        </p:nvSpPr>
        <p:spPr>
          <a:xfrm>
            <a:off x="328000" y="663550"/>
            <a:ext cx="4615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u="sng"/>
              <a:t>el </a:t>
            </a:r>
            <a:r>
              <a:rPr lang="es-MX" sz="1300" u="sng"/>
              <a:t>próximo</a:t>
            </a:r>
            <a:r>
              <a:rPr lang="es-MX" sz="1300" u="sng"/>
              <a:t> evento</a:t>
            </a:r>
            <a:endParaRPr sz="1300" u="sng"/>
          </a:p>
        </p:txBody>
      </p:sp>
      <p:sp>
        <p:nvSpPr>
          <p:cNvPr id="986" name="Google Shape;986;g337f8309f0a_0_240"/>
          <p:cNvSpPr txBox="1"/>
          <p:nvPr/>
        </p:nvSpPr>
        <p:spPr>
          <a:xfrm>
            <a:off x="212425" y="1779638"/>
            <a:ext cx="4158600" cy="1385400"/>
          </a:xfrm>
          <a:prstGeom prst="rect">
            <a:avLst/>
          </a:prstGeom>
          <a:solidFill>
            <a:schemeClr val="lt2"/>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s-MX" sz="1300"/>
              <a:t>Que un movimiento tenga una serie de </a:t>
            </a:r>
            <a:r>
              <a:rPr lang="es-MX" sz="1300"/>
              <a:t>imágenes</a:t>
            </a:r>
            <a:r>
              <a:rPr lang="es-MX" sz="1300"/>
              <a:t> asociadas para darle un movimiento acorde al juego real</a:t>
            </a:r>
            <a:endParaRPr sz="1300"/>
          </a:p>
          <a:p>
            <a:pPr indent="-311150" lvl="0" marL="457200" rtl="0" algn="l">
              <a:spcBef>
                <a:spcPts val="0"/>
              </a:spcBef>
              <a:spcAft>
                <a:spcPts val="0"/>
              </a:spcAft>
              <a:buSzPts val="1300"/>
              <a:buChar char="●"/>
            </a:pPr>
            <a:r>
              <a:rPr lang="es-MX" sz="1300"/>
              <a:t>Manejo de colisiones y dar un cuerpo al personaje</a:t>
            </a:r>
            <a:endParaRPr sz="1300"/>
          </a:p>
          <a:p>
            <a:pPr indent="-311150" lvl="0" marL="457200" rtl="0" algn="l">
              <a:spcBef>
                <a:spcPts val="0"/>
              </a:spcBef>
              <a:spcAft>
                <a:spcPts val="0"/>
              </a:spcAft>
              <a:buSzPts val="1300"/>
              <a:buChar char="●"/>
            </a:pPr>
            <a:r>
              <a:rPr lang="es-MX" sz="1300"/>
              <a:t>Traslado dentro de un escenario</a:t>
            </a:r>
            <a:endParaRPr sz="1300"/>
          </a:p>
        </p:txBody>
      </p:sp>
      <p:pic>
        <p:nvPicPr>
          <p:cNvPr id="987" name="Google Shape;987;g337f8309f0a_0_240"/>
          <p:cNvPicPr preferRelativeResize="0"/>
          <p:nvPr/>
        </p:nvPicPr>
        <p:blipFill>
          <a:blip r:embed="rId4">
            <a:alphaModFix/>
          </a:blip>
          <a:stretch>
            <a:fillRect/>
          </a:stretch>
        </p:blipFill>
        <p:spPr>
          <a:xfrm>
            <a:off x="4515650" y="2066725"/>
            <a:ext cx="4468176" cy="2513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d9065226f4_0_6"/>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119" name="Google Shape;119;g2d9065226f4_0_6"/>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20" name="Google Shape;120;g2d9065226f4_0_6"/>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21" name="Google Shape;121;g2d9065226f4_0_6"/>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22" name="Google Shape;122;g2d9065226f4_0_6"/>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23" name="Google Shape;123;g2d9065226f4_0_6"/>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124" name="Google Shape;124;g2d9065226f4_0_6"/>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125" name="Google Shape;125;g2d9065226f4_0_6"/>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Instalación de Pygame</a:t>
            </a:r>
            <a:endParaRPr b="0" i="0" sz="2000" u="none" cap="none" strike="noStrike">
              <a:solidFill>
                <a:srgbClr val="000000"/>
              </a:solidFill>
              <a:latin typeface="Arial"/>
              <a:ea typeface="Arial"/>
              <a:cs typeface="Arial"/>
              <a:sym typeface="Arial"/>
            </a:endParaRPr>
          </a:p>
        </p:txBody>
      </p:sp>
      <p:sp>
        <p:nvSpPr>
          <p:cNvPr id="126" name="Google Shape;126;g2d9065226f4_0_6"/>
          <p:cNvSpPr txBox="1"/>
          <p:nvPr/>
        </p:nvSpPr>
        <p:spPr>
          <a:xfrm>
            <a:off x="516700" y="749275"/>
            <a:ext cx="24768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Instalación con pip:</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127" name="Google Shape;127;g2d9065226f4_0_6"/>
          <p:cNvSpPr txBox="1"/>
          <p:nvPr/>
        </p:nvSpPr>
        <p:spPr>
          <a:xfrm>
            <a:off x="626050" y="1839025"/>
            <a:ext cx="33681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MX" sz="1800" u="sng">
                <a:solidFill>
                  <a:schemeClr val="dk2"/>
                </a:solidFill>
                <a:highlight>
                  <a:schemeClr val="lt1"/>
                </a:highlight>
                <a:latin typeface="Proxima Nova"/>
                <a:ea typeface="Proxima Nova"/>
                <a:cs typeface="Proxima Nova"/>
                <a:sym typeface="Proxima Nova"/>
              </a:rPr>
              <a:t>Verificación de instalación:</a:t>
            </a:r>
            <a:endParaRPr sz="1800" u="sng">
              <a:solidFill>
                <a:schemeClr val="dk2"/>
              </a:solidFill>
              <a:highlight>
                <a:schemeClr val="lt1"/>
              </a:highlight>
              <a:latin typeface="Proxima Nova"/>
              <a:ea typeface="Proxima Nova"/>
              <a:cs typeface="Proxima Nova"/>
              <a:sym typeface="Proxima Nova"/>
            </a:endParaRPr>
          </a:p>
          <a:p>
            <a:pPr indent="0" lvl="0" marL="0" marR="0" rtl="0" algn="l">
              <a:lnSpc>
                <a:spcPct val="100000"/>
              </a:lnSpc>
              <a:spcBef>
                <a:spcPts val="1200"/>
              </a:spcBef>
              <a:spcAft>
                <a:spcPts val="0"/>
              </a:spcAft>
              <a:buClr>
                <a:srgbClr val="000000"/>
              </a:buClr>
              <a:buSzPts val="1800"/>
              <a:buFont typeface="Arial"/>
              <a:buNone/>
            </a:pPr>
            <a:r>
              <a:t/>
            </a:r>
            <a:endParaRPr sz="1800" u="sng">
              <a:solidFill>
                <a:schemeClr val="dk2"/>
              </a:solidFill>
              <a:highlight>
                <a:schemeClr val="lt1"/>
              </a:highlight>
              <a:latin typeface="Proxima Nova"/>
              <a:ea typeface="Proxima Nova"/>
              <a:cs typeface="Proxima Nova"/>
              <a:sym typeface="Proxima Nova"/>
            </a:endParaRPr>
          </a:p>
        </p:txBody>
      </p:sp>
      <p:sp>
        <p:nvSpPr>
          <p:cNvPr id="128" name="Google Shape;128;g2d9065226f4_0_6"/>
          <p:cNvSpPr txBox="1"/>
          <p:nvPr/>
        </p:nvSpPr>
        <p:spPr>
          <a:xfrm>
            <a:off x="384225" y="1360775"/>
            <a:ext cx="3556200" cy="3693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marR="0" rtl="0" algn="l">
              <a:lnSpc>
                <a:spcPct val="115000"/>
              </a:lnSpc>
              <a:spcBef>
                <a:spcPts val="0"/>
              </a:spcBef>
              <a:spcAft>
                <a:spcPts val="0"/>
              </a:spcAft>
              <a:buClr>
                <a:srgbClr val="0D0D0D"/>
              </a:buClr>
              <a:buSzPts val="1200"/>
              <a:buFont typeface="Arial"/>
              <a:buNone/>
            </a:pPr>
            <a:r>
              <a:rPr lang="es-MX" sz="1200">
                <a:solidFill>
                  <a:srgbClr val="0D0D0D"/>
                </a:solidFill>
              </a:rPr>
              <a:t>pip install pygame</a:t>
            </a:r>
            <a:endParaRPr b="0" i="0" sz="1600" u="none" cap="none" strike="noStrike">
              <a:solidFill>
                <a:schemeClr val="dk2"/>
              </a:solidFill>
              <a:latin typeface="Arial"/>
              <a:ea typeface="Arial"/>
              <a:cs typeface="Arial"/>
              <a:sym typeface="Arial"/>
            </a:endParaRPr>
          </a:p>
        </p:txBody>
      </p:sp>
      <p:sp>
        <p:nvSpPr>
          <p:cNvPr id="129" name="Google Shape;129;g2d9065226f4_0_6"/>
          <p:cNvSpPr txBox="1"/>
          <p:nvPr/>
        </p:nvSpPr>
        <p:spPr>
          <a:xfrm>
            <a:off x="532000" y="2370975"/>
            <a:ext cx="3556200" cy="7941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None/>
            </a:pPr>
            <a:r>
              <a:rPr lang="es-MX" sz="1200">
                <a:solidFill>
                  <a:srgbClr val="0D0D0D"/>
                </a:solidFill>
              </a:rPr>
              <a:t>import pygame</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print(pygame.__version__)</a:t>
            </a:r>
            <a:endParaRPr sz="1200">
              <a:solidFill>
                <a:srgbClr val="0D0D0D"/>
              </a:solidFill>
            </a:endParaRPr>
          </a:p>
          <a:p>
            <a:pPr indent="-228600" lvl="0" marL="457200" marR="0" rtl="0" algn="l">
              <a:lnSpc>
                <a:spcPct val="115000"/>
              </a:lnSpc>
              <a:spcBef>
                <a:spcPts val="0"/>
              </a:spcBef>
              <a:spcAft>
                <a:spcPts val="0"/>
              </a:spcAft>
              <a:buClr>
                <a:srgbClr val="0D0D0D"/>
              </a:buClr>
              <a:buSzPts val="1200"/>
              <a:buFont typeface="Arial"/>
              <a:buNone/>
            </a:pPr>
            <a:r>
              <a:t/>
            </a:r>
            <a:endParaRPr sz="1200">
              <a:solidFill>
                <a:srgbClr val="0D0D0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d92551414e_0_20"/>
          <p:cNvSpPr/>
          <p:nvPr/>
        </p:nvSpPr>
        <p:spPr>
          <a:xfrm>
            <a:off x="139200" y="4872938"/>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135" name="Google Shape;135;g2d92551414e_0_20"/>
          <p:cNvSpPr txBox="1"/>
          <p:nvPr/>
        </p:nvSpPr>
        <p:spPr>
          <a:xfrm flipH="1">
            <a:off x="0" y="-3412"/>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36" name="Google Shape;136;g2d92551414e_0_20"/>
          <p:cNvSpPr txBox="1"/>
          <p:nvPr/>
        </p:nvSpPr>
        <p:spPr>
          <a:xfrm flipH="1">
            <a:off x="0" y="1249288"/>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37" name="Google Shape;137;g2d92551414e_0_20"/>
          <p:cNvSpPr txBox="1"/>
          <p:nvPr/>
        </p:nvSpPr>
        <p:spPr>
          <a:xfrm flipH="1">
            <a:off x="0" y="2501988"/>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38" name="Google Shape;138;g2d92551414e_0_20"/>
          <p:cNvSpPr txBox="1"/>
          <p:nvPr/>
        </p:nvSpPr>
        <p:spPr>
          <a:xfrm flipH="1">
            <a:off x="0" y="3815813"/>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39" name="Google Shape;139;g2d92551414e_0_20"/>
          <p:cNvSpPr/>
          <p:nvPr/>
        </p:nvSpPr>
        <p:spPr>
          <a:xfrm>
            <a:off x="139200" y="4816988"/>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140" name="Google Shape;140;g2d92551414e_0_20"/>
          <p:cNvCxnSpPr/>
          <p:nvPr/>
        </p:nvCxnSpPr>
        <p:spPr>
          <a:xfrm flipH="1" rot="10800000">
            <a:off x="214425" y="555538"/>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141" name="Google Shape;141;g2d92551414e_0_20"/>
          <p:cNvSpPr txBox="1"/>
          <p:nvPr/>
        </p:nvSpPr>
        <p:spPr>
          <a:xfrm>
            <a:off x="296975" y="3463"/>
            <a:ext cx="7050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Creando una ventana( surface) en Pygame</a:t>
            </a:r>
            <a:endParaRPr b="0" i="0" sz="2000" u="none" cap="none" strike="noStrike">
              <a:solidFill>
                <a:srgbClr val="000000"/>
              </a:solidFill>
              <a:latin typeface="Arial"/>
              <a:ea typeface="Arial"/>
              <a:cs typeface="Arial"/>
              <a:sym typeface="Arial"/>
            </a:endParaRPr>
          </a:p>
        </p:txBody>
      </p:sp>
      <p:sp>
        <p:nvSpPr>
          <p:cNvPr id="142" name="Google Shape;142;g2d92551414e_0_20"/>
          <p:cNvSpPr txBox="1"/>
          <p:nvPr/>
        </p:nvSpPr>
        <p:spPr>
          <a:xfrm>
            <a:off x="624375" y="826288"/>
            <a:ext cx="4935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pygame.display</a:t>
            </a:r>
            <a:endParaRPr b="0" i="0" sz="1800" u="sng" cap="none" strike="noStrike">
              <a:solidFill>
                <a:schemeClr val="dk2"/>
              </a:solidFill>
              <a:highlight>
                <a:schemeClr val="lt1"/>
              </a:highlight>
              <a:latin typeface="Proxima Nova"/>
              <a:ea typeface="Proxima Nova"/>
              <a:cs typeface="Proxima Nova"/>
              <a:sym typeface="Proxima Nova"/>
            </a:endParaRPr>
          </a:p>
        </p:txBody>
      </p:sp>
      <p:pic>
        <p:nvPicPr>
          <p:cNvPr id="143" name="Google Shape;143;g2d92551414e_0_20"/>
          <p:cNvPicPr preferRelativeResize="0"/>
          <p:nvPr/>
        </p:nvPicPr>
        <p:blipFill>
          <a:blip r:embed="rId3">
            <a:alphaModFix/>
          </a:blip>
          <a:stretch>
            <a:fillRect/>
          </a:stretch>
        </p:blipFill>
        <p:spPr>
          <a:xfrm>
            <a:off x="6187088" y="1003575"/>
            <a:ext cx="2095500" cy="3143250"/>
          </a:xfrm>
          <a:prstGeom prst="rect">
            <a:avLst/>
          </a:prstGeom>
          <a:noFill/>
          <a:ln>
            <a:noFill/>
          </a:ln>
        </p:spPr>
      </p:pic>
      <p:sp>
        <p:nvSpPr>
          <p:cNvPr id="144" name="Google Shape;144;g2d92551414e_0_20"/>
          <p:cNvSpPr txBox="1"/>
          <p:nvPr/>
        </p:nvSpPr>
        <p:spPr>
          <a:xfrm>
            <a:off x="491925" y="1419888"/>
            <a:ext cx="5200200" cy="5664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0D0D0D"/>
              </a:buClr>
              <a:buSzPts val="1200"/>
              <a:buChar char="●"/>
            </a:pPr>
            <a:r>
              <a:rPr lang="es-MX" sz="1100"/>
              <a:t>Es un </a:t>
            </a:r>
            <a:r>
              <a:rPr b="1" lang="es-MX" sz="1100"/>
              <a:t>módulo</a:t>
            </a:r>
            <a:r>
              <a:rPr lang="es-MX" sz="1100"/>
              <a:t> que gestiona la ventana o pantalla en la que se muestran los gráficos del juego.</a:t>
            </a:r>
            <a:endParaRPr sz="1200">
              <a:solidFill>
                <a:srgbClr val="0D0D0D"/>
              </a:solidFill>
            </a:endParaRPr>
          </a:p>
        </p:txBody>
      </p:sp>
      <p:sp>
        <p:nvSpPr>
          <p:cNvPr id="145" name="Google Shape;145;g2d92551414e_0_20"/>
          <p:cNvSpPr txBox="1"/>
          <p:nvPr/>
        </p:nvSpPr>
        <p:spPr>
          <a:xfrm rot="-473219">
            <a:off x="1267808" y="2394723"/>
            <a:ext cx="4829484" cy="3540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que caracteristicas podriamos modificar ?</a:t>
            </a:r>
            <a:endParaRPr b="1" sz="1100">
              <a:solidFill>
                <a:srgbClr val="0D0D0D"/>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d92551414e_0_87"/>
          <p:cNvSpPr/>
          <p:nvPr/>
        </p:nvSpPr>
        <p:spPr>
          <a:xfrm>
            <a:off x="139200" y="4872938"/>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151" name="Google Shape;151;g2d92551414e_0_87"/>
          <p:cNvSpPr txBox="1"/>
          <p:nvPr/>
        </p:nvSpPr>
        <p:spPr>
          <a:xfrm flipH="1">
            <a:off x="0" y="-3412"/>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52" name="Google Shape;152;g2d92551414e_0_87"/>
          <p:cNvSpPr txBox="1"/>
          <p:nvPr/>
        </p:nvSpPr>
        <p:spPr>
          <a:xfrm flipH="1">
            <a:off x="0" y="1249288"/>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53" name="Google Shape;153;g2d92551414e_0_87"/>
          <p:cNvSpPr txBox="1"/>
          <p:nvPr/>
        </p:nvSpPr>
        <p:spPr>
          <a:xfrm flipH="1">
            <a:off x="0" y="2501988"/>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54" name="Google Shape;154;g2d92551414e_0_87"/>
          <p:cNvSpPr txBox="1"/>
          <p:nvPr/>
        </p:nvSpPr>
        <p:spPr>
          <a:xfrm flipH="1">
            <a:off x="0" y="3815813"/>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55" name="Google Shape;155;g2d92551414e_0_87"/>
          <p:cNvSpPr/>
          <p:nvPr/>
        </p:nvSpPr>
        <p:spPr>
          <a:xfrm>
            <a:off x="139200" y="4816988"/>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156" name="Google Shape;156;g2d92551414e_0_87"/>
          <p:cNvCxnSpPr/>
          <p:nvPr/>
        </p:nvCxnSpPr>
        <p:spPr>
          <a:xfrm flipH="1" rot="10800000">
            <a:off x="214425" y="555538"/>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157" name="Google Shape;157;g2d92551414e_0_87"/>
          <p:cNvSpPr txBox="1"/>
          <p:nvPr/>
        </p:nvSpPr>
        <p:spPr>
          <a:xfrm>
            <a:off x="296975" y="3463"/>
            <a:ext cx="7050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Creando una ventana( surface) en Pygame</a:t>
            </a:r>
            <a:endParaRPr b="0" i="0" sz="2000" u="none" cap="none" strike="noStrike">
              <a:solidFill>
                <a:srgbClr val="000000"/>
              </a:solidFill>
              <a:latin typeface="Arial"/>
              <a:ea typeface="Arial"/>
              <a:cs typeface="Arial"/>
              <a:sym typeface="Arial"/>
            </a:endParaRPr>
          </a:p>
        </p:txBody>
      </p:sp>
      <p:sp>
        <p:nvSpPr>
          <p:cNvPr id="158" name="Google Shape;158;g2d92551414e_0_87"/>
          <p:cNvSpPr txBox="1"/>
          <p:nvPr/>
        </p:nvSpPr>
        <p:spPr>
          <a:xfrm>
            <a:off x="624375" y="826288"/>
            <a:ext cx="4935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pygame.display</a:t>
            </a:r>
            <a:endParaRPr b="0" i="0" sz="1800" u="sng" cap="none" strike="noStrike">
              <a:solidFill>
                <a:schemeClr val="dk2"/>
              </a:solidFill>
              <a:highlight>
                <a:schemeClr val="lt1"/>
              </a:highlight>
              <a:latin typeface="Proxima Nova"/>
              <a:ea typeface="Proxima Nova"/>
              <a:cs typeface="Proxima Nova"/>
              <a:sym typeface="Proxima Nova"/>
            </a:endParaRPr>
          </a:p>
        </p:txBody>
      </p:sp>
      <p:pic>
        <p:nvPicPr>
          <p:cNvPr id="159" name="Google Shape;159;g2d92551414e_0_87"/>
          <p:cNvPicPr preferRelativeResize="0"/>
          <p:nvPr/>
        </p:nvPicPr>
        <p:blipFill>
          <a:blip r:embed="rId3">
            <a:alphaModFix/>
          </a:blip>
          <a:stretch>
            <a:fillRect/>
          </a:stretch>
        </p:blipFill>
        <p:spPr>
          <a:xfrm>
            <a:off x="6187088" y="1003575"/>
            <a:ext cx="2095500" cy="3143250"/>
          </a:xfrm>
          <a:prstGeom prst="rect">
            <a:avLst/>
          </a:prstGeom>
          <a:noFill/>
          <a:ln>
            <a:noFill/>
          </a:ln>
        </p:spPr>
      </p:pic>
      <p:sp>
        <p:nvSpPr>
          <p:cNvPr id="160" name="Google Shape;160;g2d92551414e_0_87"/>
          <p:cNvSpPr txBox="1"/>
          <p:nvPr/>
        </p:nvSpPr>
        <p:spPr>
          <a:xfrm>
            <a:off x="491925" y="1419888"/>
            <a:ext cx="5200200" cy="5664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0D0D0D"/>
              </a:buClr>
              <a:buSzPts val="1200"/>
              <a:buChar char="●"/>
            </a:pPr>
            <a:r>
              <a:rPr lang="es-MX" sz="1100"/>
              <a:t>Es un </a:t>
            </a:r>
            <a:r>
              <a:rPr b="1" lang="es-MX" sz="1100"/>
              <a:t>módulo</a:t>
            </a:r>
            <a:r>
              <a:rPr lang="es-MX" sz="1100"/>
              <a:t> que gestiona la ventana o pantalla en la que se muestran los gráficos del juego.</a:t>
            </a:r>
            <a:endParaRPr sz="1200">
              <a:solidFill>
                <a:srgbClr val="0D0D0D"/>
              </a:solidFill>
            </a:endParaRPr>
          </a:p>
        </p:txBody>
      </p:sp>
      <p:sp>
        <p:nvSpPr>
          <p:cNvPr id="161" name="Google Shape;161;g2d92551414e_0_87"/>
          <p:cNvSpPr txBox="1"/>
          <p:nvPr/>
        </p:nvSpPr>
        <p:spPr>
          <a:xfrm rot="-473219">
            <a:off x="1267808" y="2394723"/>
            <a:ext cx="4829484" cy="3540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que caracteristicas podriamos modificar ?</a:t>
            </a:r>
            <a:endParaRPr b="1" sz="1100">
              <a:solidFill>
                <a:srgbClr val="0D0D0D"/>
              </a:solidFill>
              <a:latin typeface="Proxima Nova"/>
              <a:ea typeface="Proxima Nova"/>
              <a:cs typeface="Proxima Nova"/>
              <a:sym typeface="Proxima Nova"/>
            </a:endParaRPr>
          </a:p>
        </p:txBody>
      </p:sp>
      <p:sp>
        <p:nvSpPr>
          <p:cNvPr id="162" name="Google Shape;162;g2d92551414e_0_87"/>
          <p:cNvSpPr txBox="1"/>
          <p:nvPr/>
        </p:nvSpPr>
        <p:spPr>
          <a:xfrm>
            <a:off x="563050" y="2992663"/>
            <a:ext cx="5200200" cy="5487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MX" sz="1100"/>
              <a:t>con este </a:t>
            </a:r>
            <a:r>
              <a:rPr lang="es-MX" sz="1100"/>
              <a:t>módulo</a:t>
            </a:r>
            <a:r>
              <a:rPr lang="es-MX" sz="1100"/>
              <a:t> </a:t>
            </a:r>
            <a:r>
              <a:rPr lang="es-MX" sz="1100"/>
              <a:t>podremos</a:t>
            </a:r>
            <a:r>
              <a:rPr lang="es-MX" sz="1100"/>
              <a:t> crear la ventana, ajustar el alto y ancho , darle un color de fondo, agregar nuevas ventanas </a:t>
            </a:r>
            <a:endParaRPr sz="1200">
              <a:solidFill>
                <a:srgbClr val="0D0D0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d92551414e_0_68"/>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168" name="Google Shape;168;g2d92551414e_0_68"/>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69" name="Google Shape;169;g2d92551414e_0_68"/>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70" name="Google Shape;170;g2d92551414e_0_68"/>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71" name="Google Shape;171;g2d92551414e_0_68"/>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72" name="Google Shape;172;g2d92551414e_0_68"/>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173" name="Google Shape;173;g2d92551414e_0_68"/>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174" name="Google Shape;174;g2d92551414e_0_68"/>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Creando una ventana en Pygame</a:t>
            </a:r>
            <a:endParaRPr b="0" i="0" sz="2000" u="none" cap="none" strike="noStrike">
              <a:solidFill>
                <a:srgbClr val="000000"/>
              </a:solidFill>
              <a:latin typeface="Arial"/>
              <a:ea typeface="Arial"/>
              <a:cs typeface="Arial"/>
              <a:sym typeface="Arial"/>
            </a:endParaRPr>
          </a:p>
        </p:txBody>
      </p:sp>
      <p:sp>
        <p:nvSpPr>
          <p:cNvPr id="175" name="Google Shape;175;g2d92551414e_0_68"/>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Código básico para una ventana:</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176" name="Google Shape;176;g2d92551414e_0_68"/>
          <p:cNvSpPr txBox="1"/>
          <p:nvPr/>
        </p:nvSpPr>
        <p:spPr>
          <a:xfrm>
            <a:off x="384225" y="1360775"/>
            <a:ext cx="3868200" cy="33432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None/>
            </a:pPr>
            <a:r>
              <a:rPr lang="es-MX" sz="1200">
                <a:solidFill>
                  <a:srgbClr val="0D0D0D"/>
                </a:solidFill>
              </a:rPr>
              <a:t>import pygame</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ancho=800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alto=600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color_blanco=(255,255,255)</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color_negro=(0,0,0)</a:t>
            </a:r>
            <a:endParaRPr sz="1200">
              <a:solidFill>
                <a:srgbClr val="0D0D0D"/>
              </a:solidFill>
            </a:endParaRPr>
          </a:p>
          <a:p>
            <a:pPr indent="-228600" lvl="0" marL="457200" rtl="0" algn="l">
              <a:lnSpc>
                <a:spcPct val="115000"/>
              </a:lnSpc>
              <a:spcBef>
                <a:spcPts val="0"/>
              </a:spcBef>
              <a:spcAft>
                <a:spcPts val="0"/>
              </a:spcAft>
              <a:buNone/>
            </a:pPr>
            <a:r>
              <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pygame.init()</a:t>
            </a:r>
            <a:endParaRPr sz="1200">
              <a:solidFill>
                <a:srgbClr val="0D0D0D"/>
              </a:solidFill>
            </a:endParaRPr>
          </a:p>
          <a:p>
            <a:pPr indent="-228600" lvl="0" marL="457200" rtl="0" algn="l">
              <a:lnSpc>
                <a:spcPct val="115000"/>
              </a:lnSpc>
              <a:spcBef>
                <a:spcPts val="0"/>
              </a:spcBef>
              <a:spcAft>
                <a:spcPts val="0"/>
              </a:spcAft>
              <a:buNone/>
            </a:pPr>
            <a:r>
              <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 Creamos una superficie </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ventana = pygame.display.set_mode((ancho,alto))</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print(ventana)</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#fil seria llenar de color negro</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ventana</a:t>
            </a:r>
            <a:r>
              <a:rPr lang="es-MX" sz="1200">
                <a:solidFill>
                  <a:srgbClr val="0D0D0D"/>
                </a:solidFill>
              </a:rPr>
              <a:t>.fill(color_negro)</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 </a:t>
            </a:r>
            <a:endParaRPr sz="1200">
              <a:solidFill>
                <a:srgbClr val="0D0D0D"/>
              </a:solidFill>
            </a:endParaRPr>
          </a:p>
          <a:p>
            <a:pPr indent="-228600" lvl="0" marL="457200" rtl="0" algn="l">
              <a:lnSpc>
                <a:spcPct val="115000"/>
              </a:lnSpc>
              <a:spcBef>
                <a:spcPts val="0"/>
              </a:spcBef>
              <a:spcAft>
                <a:spcPts val="0"/>
              </a:spcAft>
              <a:buNone/>
            </a:pPr>
            <a:r>
              <a:t/>
            </a:r>
            <a:endParaRPr sz="1200">
              <a:solidFill>
                <a:srgbClr val="0D0D0D"/>
              </a:solidFill>
            </a:endParaRPr>
          </a:p>
        </p:txBody>
      </p:sp>
      <p:pic>
        <p:nvPicPr>
          <p:cNvPr id="177" name="Google Shape;177;g2d92551414e_0_68"/>
          <p:cNvPicPr preferRelativeResize="0"/>
          <p:nvPr/>
        </p:nvPicPr>
        <p:blipFill>
          <a:blip r:embed="rId3">
            <a:alphaModFix/>
          </a:blip>
          <a:stretch>
            <a:fillRect/>
          </a:stretch>
        </p:blipFill>
        <p:spPr>
          <a:xfrm>
            <a:off x="4437999" y="1000999"/>
            <a:ext cx="1767701" cy="3230625"/>
          </a:xfrm>
          <a:prstGeom prst="rect">
            <a:avLst/>
          </a:prstGeom>
          <a:noFill/>
          <a:ln>
            <a:noFill/>
          </a:ln>
        </p:spPr>
      </p:pic>
      <p:pic>
        <p:nvPicPr>
          <p:cNvPr id="178" name="Google Shape;178;g2d92551414e_0_68"/>
          <p:cNvPicPr preferRelativeResize="0"/>
          <p:nvPr/>
        </p:nvPicPr>
        <p:blipFill>
          <a:blip r:embed="rId4">
            <a:alphaModFix/>
          </a:blip>
          <a:stretch>
            <a:fillRect/>
          </a:stretch>
        </p:blipFill>
        <p:spPr>
          <a:xfrm>
            <a:off x="6215350" y="1172125"/>
            <a:ext cx="2868950" cy="2243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d92551414e_0_105"/>
          <p:cNvSpPr/>
          <p:nvPr/>
        </p:nvSpPr>
        <p:spPr>
          <a:xfrm>
            <a:off x="139125" y="4869475"/>
            <a:ext cx="9004800" cy="27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rgbClr val="374151"/>
                </a:solidFill>
                <a:latin typeface="Roboto"/>
                <a:ea typeface="Roboto"/>
                <a:cs typeface="Roboto"/>
                <a:sym typeface="Roboto"/>
              </a:rPr>
              <a:t>Mejia</a:t>
            </a:r>
            <a:endParaRPr b="0" i="0" sz="1400" u="none" cap="none" strike="noStrike">
              <a:solidFill>
                <a:srgbClr val="374151"/>
              </a:solidFill>
              <a:latin typeface="Roboto"/>
              <a:ea typeface="Roboto"/>
              <a:cs typeface="Roboto"/>
              <a:sym typeface="Roboto"/>
            </a:endParaRPr>
          </a:p>
        </p:txBody>
      </p:sp>
      <p:sp>
        <p:nvSpPr>
          <p:cNvPr id="184" name="Google Shape;184;g2d92551414e_0_105"/>
          <p:cNvSpPr txBox="1"/>
          <p:nvPr/>
        </p:nvSpPr>
        <p:spPr>
          <a:xfrm flipH="1">
            <a:off x="-75" y="-6875"/>
            <a:ext cx="139200" cy="1179000"/>
          </a:xfrm>
          <a:prstGeom prst="rect">
            <a:avLst/>
          </a:prstGeom>
          <a:solidFill>
            <a:srgbClr val="00A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85" name="Google Shape;185;g2d92551414e_0_105"/>
          <p:cNvSpPr txBox="1"/>
          <p:nvPr/>
        </p:nvSpPr>
        <p:spPr>
          <a:xfrm flipH="1">
            <a:off x="-75" y="1245825"/>
            <a:ext cx="139200" cy="1179000"/>
          </a:xfrm>
          <a:prstGeom prst="rect">
            <a:avLst/>
          </a:prstGeom>
          <a:solidFill>
            <a:srgbClr val="F09F0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86" name="Google Shape;186;g2d92551414e_0_105"/>
          <p:cNvSpPr txBox="1"/>
          <p:nvPr/>
        </p:nvSpPr>
        <p:spPr>
          <a:xfrm flipH="1">
            <a:off x="-75" y="2498525"/>
            <a:ext cx="139200" cy="1179000"/>
          </a:xfrm>
          <a:prstGeom prst="rect">
            <a:avLst/>
          </a:prstGeom>
          <a:solidFill>
            <a:srgbClr val="A6C31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87" name="Google Shape;187;g2d92551414e_0_105"/>
          <p:cNvSpPr txBox="1"/>
          <p:nvPr/>
        </p:nvSpPr>
        <p:spPr>
          <a:xfrm flipH="1">
            <a:off x="-75" y="3812350"/>
            <a:ext cx="139200" cy="1331100"/>
          </a:xfrm>
          <a:prstGeom prst="rect">
            <a:avLst/>
          </a:prstGeom>
          <a:solidFill>
            <a:srgbClr val="851F1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
        <p:nvSpPr>
          <p:cNvPr id="188" name="Google Shape;188;g2d92551414e_0_105"/>
          <p:cNvSpPr/>
          <p:nvPr/>
        </p:nvSpPr>
        <p:spPr>
          <a:xfrm>
            <a:off x="139125" y="4813525"/>
            <a:ext cx="9004800" cy="561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latin typeface="Roboto"/>
              <a:ea typeface="Roboto"/>
              <a:cs typeface="Roboto"/>
              <a:sym typeface="Roboto"/>
            </a:endParaRPr>
          </a:p>
        </p:txBody>
      </p:sp>
      <p:cxnSp>
        <p:nvCxnSpPr>
          <p:cNvPr id="189" name="Google Shape;189;g2d92551414e_0_105"/>
          <p:cNvCxnSpPr/>
          <p:nvPr/>
        </p:nvCxnSpPr>
        <p:spPr>
          <a:xfrm flipH="1" rot="10800000">
            <a:off x="214350" y="552075"/>
            <a:ext cx="8824800" cy="174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9020"/>
              </a:srgbClr>
            </a:outerShdw>
          </a:effectLst>
        </p:spPr>
      </p:cxnSp>
      <p:sp>
        <p:nvSpPr>
          <p:cNvPr id="190" name="Google Shape;190;g2d92551414e_0_105"/>
          <p:cNvSpPr txBox="1"/>
          <p:nvPr/>
        </p:nvSpPr>
        <p:spPr>
          <a:xfrm>
            <a:off x="296900" y="0"/>
            <a:ext cx="6218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s-MX" sz="2700">
                <a:solidFill>
                  <a:schemeClr val="dk2"/>
                </a:solidFill>
                <a:latin typeface="Proxima Nova"/>
                <a:ea typeface="Proxima Nova"/>
                <a:cs typeface="Proxima Nova"/>
                <a:sym typeface="Proxima Nova"/>
              </a:rPr>
              <a:t>Creando una ventana en Pygame</a:t>
            </a:r>
            <a:endParaRPr b="0" i="0" sz="2000" u="none" cap="none" strike="noStrike">
              <a:solidFill>
                <a:srgbClr val="000000"/>
              </a:solidFill>
              <a:latin typeface="Arial"/>
              <a:ea typeface="Arial"/>
              <a:cs typeface="Arial"/>
              <a:sym typeface="Arial"/>
            </a:endParaRPr>
          </a:p>
        </p:txBody>
      </p:sp>
      <p:sp>
        <p:nvSpPr>
          <p:cNvPr id="191" name="Google Shape;191;g2d92551414e_0_105"/>
          <p:cNvSpPr txBox="1"/>
          <p:nvPr/>
        </p:nvSpPr>
        <p:spPr>
          <a:xfrm>
            <a:off x="516700" y="749275"/>
            <a:ext cx="3921300" cy="42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dk2"/>
                </a:solidFill>
                <a:highlight>
                  <a:schemeClr val="lt1"/>
                </a:highlight>
                <a:latin typeface="Proxima Nova"/>
                <a:ea typeface="Proxima Nova"/>
                <a:cs typeface="Proxima Nova"/>
                <a:sym typeface="Proxima Nova"/>
              </a:rPr>
              <a:t>Código básico para una ventana:</a:t>
            </a:r>
            <a:endParaRPr b="0" i="0" sz="1800" u="sng" cap="none" strike="noStrike">
              <a:solidFill>
                <a:schemeClr val="dk2"/>
              </a:solidFill>
              <a:highlight>
                <a:schemeClr val="lt1"/>
              </a:highlight>
              <a:latin typeface="Proxima Nova"/>
              <a:ea typeface="Proxima Nova"/>
              <a:cs typeface="Proxima Nova"/>
              <a:sym typeface="Proxima Nova"/>
            </a:endParaRPr>
          </a:p>
        </p:txBody>
      </p:sp>
      <p:sp>
        <p:nvSpPr>
          <p:cNvPr id="192" name="Google Shape;192;g2d92551414e_0_105"/>
          <p:cNvSpPr txBox="1"/>
          <p:nvPr/>
        </p:nvSpPr>
        <p:spPr>
          <a:xfrm>
            <a:off x="384225" y="1360775"/>
            <a:ext cx="3868200" cy="29184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None/>
            </a:pPr>
            <a:r>
              <a:rPr lang="es-MX" sz="1200">
                <a:solidFill>
                  <a:srgbClr val="0D0D0D"/>
                </a:solidFill>
              </a:rPr>
              <a:t>import pygame</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ancho=800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alto=600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color_blanco=(255,255,255)</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color_negro=(0,0,0)</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pygame.init()</a:t>
            </a:r>
            <a:endParaRPr sz="1200">
              <a:solidFill>
                <a:srgbClr val="0D0D0D"/>
              </a:solidFill>
            </a:endParaRPr>
          </a:p>
          <a:p>
            <a:pPr indent="-228600" lvl="0" marL="457200" rtl="0" algn="l">
              <a:lnSpc>
                <a:spcPct val="115000"/>
              </a:lnSpc>
              <a:spcBef>
                <a:spcPts val="0"/>
              </a:spcBef>
              <a:spcAft>
                <a:spcPts val="0"/>
              </a:spcAft>
              <a:buNone/>
            </a:pPr>
            <a:r>
              <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 Creamos una superficie </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ventana = pygame.display.set_mode((ancho,alto))</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print(ventana)</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ventana.fill(color_blanco)</a:t>
            </a:r>
            <a:endParaRPr sz="1200">
              <a:solidFill>
                <a:srgbClr val="0D0D0D"/>
              </a:solidFill>
            </a:endParaRPr>
          </a:p>
          <a:p>
            <a:pPr indent="-228600" lvl="0" marL="457200" rtl="0" algn="l">
              <a:lnSpc>
                <a:spcPct val="115000"/>
              </a:lnSpc>
              <a:spcBef>
                <a:spcPts val="0"/>
              </a:spcBef>
              <a:spcAft>
                <a:spcPts val="0"/>
              </a:spcAft>
              <a:buNone/>
            </a:pPr>
            <a:r>
              <a:rPr lang="es-MX" sz="1200">
                <a:solidFill>
                  <a:srgbClr val="0D0D0D"/>
                </a:solidFill>
              </a:rPr>
              <a:t> </a:t>
            </a:r>
            <a:endParaRPr sz="1200">
              <a:solidFill>
                <a:srgbClr val="0D0D0D"/>
              </a:solidFill>
            </a:endParaRPr>
          </a:p>
          <a:p>
            <a:pPr indent="-228600" lvl="0" marL="457200" rtl="0" algn="l">
              <a:lnSpc>
                <a:spcPct val="115000"/>
              </a:lnSpc>
              <a:spcBef>
                <a:spcPts val="0"/>
              </a:spcBef>
              <a:spcAft>
                <a:spcPts val="0"/>
              </a:spcAft>
              <a:buNone/>
            </a:pPr>
            <a:r>
              <a:t/>
            </a:r>
            <a:endParaRPr sz="1200">
              <a:solidFill>
                <a:srgbClr val="0D0D0D"/>
              </a:solidFill>
            </a:endParaRPr>
          </a:p>
        </p:txBody>
      </p:sp>
      <p:pic>
        <p:nvPicPr>
          <p:cNvPr id="193" name="Google Shape;193;g2d92551414e_0_105"/>
          <p:cNvPicPr preferRelativeResize="0"/>
          <p:nvPr/>
        </p:nvPicPr>
        <p:blipFill>
          <a:blip r:embed="rId3">
            <a:alphaModFix/>
          </a:blip>
          <a:stretch>
            <a:fillRect/>
          </a:stretch>
        </p:blipFill>
        <p:spPr>
          <a:xfrm>
            <a:off x="4571988" y="749275"/>
            <a:ext cx="1438275" cy="3695700"/>
          </a:xfrm>
          <a:prstGeom prst="rect">
            <a:avLst/>
          </a:prstGeom>
          <a:noFill/>
          <a:ln>
            <a:noFill/>
          </a:ln>
        </p:spPr>
      </p:pic>
      <p:sp>
        <p:nvSpPr>
          <p:cNvPr id="194" name="Google Shape;194;g2d92551414e_0_105"/>
          <p:cNvSpPr txBox="1"/>
          <p:nvPr/>
        </p:nvSpPr>
        <p:spPr>
          <a:xfrm rot="-473219">
            <a:off x="5736233" y="1304411"/>
            <a:ext cx="4829484" cy="5233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al ejecutar el </a:t>
            </a:r>
            <a:r>
              <a:rPr b="1" lang="es-MX" sz="1100">
                <a:solidFill>
                  <a:srgbClr val="0D0D0D"/>
                </a:solidFill>
                <a:latin typeface="Proxima Nova"/>
                <a:ea typeface="Proxima Nova"/>
                <a:cs typeface="Proxima Nova"/>
                <a:sym typeface="Proxima Nova"/>
              </a:rPr>
              <a:t>código</a:t>
            </a:r>
            <a:r>
              <a:rPr b="1" lang="es-MX" sz="1100">
                <a:solidFill>
                  <a:srgbClr val="0D0D0D"/>
                </a:solidFill>
                <a:latin typeface="Proxima Nova"/>
                <a:ea typeface="Proxima Nova"/>
                <a:cs typeface="Proxima Nova"/>
                <a:sym typeface="Proxima Nova"/>
              </a:rPr>
              <a:t> se pinta de </a:t>
            </a:r>
            <a:endParaRPr b="1" sz="1100">
              <a:solidFill>
                <a:srgbClr val="0D0D0D"/>
              </a:solidFill>
              <a:latin typeface="Proxima Nova"/>
              <a:ea typeface="Proxima Nova"/>
              <a:cs typeface="Proxima Nova"/>
              <a:sym typeface="Proxima Nova"/>
            </a:endParaRPr>
          </a:p>
          <a:p>
            <a:pPr indent="0" lvl="0" marL="0" rtl="0" algn="l">
              <a:spcBef>
                <a:spcPts val="0"/>
              </a:spcBef>
              <a:spcAft>
                <a:spcPts val="0"/>
              </a:spcAft>
              <a:buNone/>
            </a:pPr>
            <a:r>
              <a:rPr b="1" lang="es-MX" sz="1100">
                <a:solidFill>
                  <a:srgbClr val="0D0D0D"/>
                </a:solidFill>
                <a:latin typeface="Proxima Nova"/>
                <a:ea typeface="Proxima Nova"/>
                <a:cs typeface="Proxima Nova"/>
                <a:sym typeface="Proxima Nova"/>
              </a:rPr>
              <a:t>color blanco la ventana</a:t>
            </a:r>
            <a:r>
              <a:rPr b="1" lang="es-MX" sz="1100">
                <a:solidFill>
                  <a:srgbClr val="0D0D0D"/>
                </a:solidFill>
                <a:latin typeface="Proxima Nova"/>
                <a:ea typeface="Proxima Nova"/>
                <a:cs typeface="Proxima Nova"/>
                <a:sym typeface="Proxima Nova"/>
              </a:rPr>
              <a:t>?</a:t>
            </a:r>
            <a:endParaRPr b="1" sz="1100">
              <a:solidFill>
                <a:srgbClr val="0D0D0D"/>
              </a:solidFill>
              <a:latin typeface="Proxima Nova"/>
              <a:ea typeface="Proxima Nova"/>
              <a:cs typeface="Proxima Nova"/>
              <a:sym typeface="Proxima Nova"/>
            </a:endParaRPr>
          </a:p>
        </p:txBody>
      </p:sp>
      <p:pic>
        <p:nvPicPr>
          <p:cNvPr id="195" name="Google Shape;195;g2d92551414e_0_105"/>
          <p:cNvPicPr preferRelativeResize="0"/>
          <p:nvPr/>
        </p:nvPicPr>
        <p:blipFill>
          <a:blip r:embed="rId4">
            <a:alphaModFix/>
          </a:blip>
          <a:stretch>
            <a:fillRect/>
          </a:stretch>
        </p:blipFill>
        <p:spPr>
          <a:xfrm>
            <a:off x="4865998" y="915800"/>
            <a:ext cx="1328434" cy="133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Usuario</dc:creator>
</cp:coreProperties>
</file>